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84" r:id="rId3"/>
    <p:sldId id="285" r:id="rId4"/>
    <p:sldId id="257" r:id="rId5"/>
    <p:sldId id="279" r:id="rId6"/>
    <p:sldId id="263" r:id="rId7"/>
    <p:sldId id="274" r:id="rId8"/>
    <p:sldId id="275" r:id="rId9"/>
    <p:sldId id="286" r:id="rId10"/>
    <p:sldId id="287" r:id="rId11"/>
    <p:sldId id="264" r:id="rId12"/>
    <p:sldId id="281" r:id="rId13"/>
    <p:sldId id="272" r:id="rId14"/>
    <p:sldId id="277" r:id="rId15"/>
    <p:sldId id="273" r:id="rId16"/>
    <p:sldId id="276" r:id="rId17"/>
    <p:sldId id="280" r:id="rId18"/>
    <p:sldId id="259" r:id="rId19"/>
    <p:sldId id="261" r:id="rId20"/>
    <p:sldId id="267" r:id="rId21"/>
    <p:sldId id="265" r:id="rId22"/>
    <p:sldId id="266" r:id="rId23"/>
    <p:sldId id="278" r:id="rId24"/>
    <p:sldId id="268" r:id="rId25"/>
    <p:sldId id="269" r:id="rId26"/>
    <p:sldId id="270" r:id="rId27"/>
    <p:sldId id="282" r:id="rId28"/>
    <p:sldId id="283" r:id="rId29"/>
    <p:sldId id="271" r:id="rId30"/>
  </p:sldIdLst>
  <p:sldSz cx="9144000" cy="6858000" type="screen4x3"/>
  <p:notesSz cx="6797675" cy="985678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14138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167082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42111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1591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3868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4136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8142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41501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69006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5971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33037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13714D-E30A-4BBF-A148-B7804A5D9D46}" type="datetimeFigureOut">
              <a:rPr lang="es-ES" smtClean="0"/>
              <a:t>02/05/2018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39931E-803A-4F1E-BD55-07F5F156404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47906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13" Type="http://schemas.openxmlformats.org/officeDocument/2006/relationships/image" Target="../media/image37.png"/><Relationship Id="rId3" Type="http://schemas.openxmlformats.org/officeDocument/2006/relationships/image" Target="../media/image34.jpeg"/><Relationship Id="rId7" Type="http://schemas.openxmlformats.org/officeDocument/2006/relationships/image" Target="../media/image25.jpeg"/><Relationship Id="rId12" Type="http://schemas.openxmlformats.org/officeDocument/2006/relationships/image" Target="../media/image29.png"/><Relationship Id="rId2" Type="http://schemas.openxmlformats.org/officeDocument/2006/relationships/image" Target="../media/image7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11" Type="http://schemas.openxmlformats.org/officeDocument/2006/relationships/image" Target="../media/image24.png"/><Relationship Id="rId5" Type="http://schemas.openxmlformats.org/officeDocument/2006/relationships/image" Target="../media/image36.jpeg"/><Relationship Id="rId15" Type="http://schemas.openxmlformats.org/officeDocument/2006/relationships/image" Target="../media/image39.png"/><Relationship Id="rId10" Type="http://schemas.openxmlformats.org/officeDocument/2006/relationships/image" Target="../media/image28.jpeg"/><Relationship Id="rId4" Type="http://schemas.openxmlformats.org/officeDocument/2006/relationships/image" Target="../media/image35.jpeg"/><Relationship Id="rId9" Type="http://schemas.openxmlformats.org/officeDocument/2006/relationships/image" Target="../media/image27.jpe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4.png"/><Relationship Id="rId3" Type="http://schemas.openxmlformats.org/officeDocument/2006/relationships/image" Target="../media/image22.png"/><Relationship Id="rId7" Type="http://schemas.openxmlformats.org/officeDocument/2006/relationships/image" Target="../media/image43.jpeg"/><Relationship Id="rId12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11" Type="http://schemas.openxmlformats.org/officeDocument/2006/relationships/image" Target="../media/image15.emf"/><Relationship Id="rId5" Type="http://schemas.openxmlformats.org/officeDocument/2006/relationships/image" Target="../media/image24.png"/><Relationship Id="rId10" Type="http://schemas.openxmlformats.org/officeDocument/2006/relationships/image" Target="../media/image39.png"/><Relationship Id="rId4" Type="http://schemas.openxmlformats.org/officeDocument/2006/relationships/image" Target="../media/image41.png"/><Relationship Id="rId9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5.jpeg"/><Relationship Id="rId7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g"/><Relationship Id="rId4" Type="http://schemas.openxmlformats.org/officeDocument/2006/relationships/image" Target="../media/image5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gif"/><Relationship Id="rId5" Type="http://schemas.openxmlformats.org/officeDocument/2006/relationships/image" Target="../media/image18.png"/><Relationship Id="rId4" Type="http://schemas.openxmlformats.org/officeDocument/2006/relationships/image" Target="../media/image5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aab.es/" TargetMode="External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www.aragonparticipa.es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emf"/><Relationship Id="rId18" Type="http://schemas.openxmlformats.org/officeDocument/2006/relationships/image" Target="../media/image1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image" Target="../media/image3.emf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jpe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e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6.jpeg"/><Relationship Id="rId7" Type="http://schemas.openxmlformats.org/officeDocument/2006/relationships/image" Target="../media/image3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2044699" y="40683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dirty="0" smtClean="0">
                <a:ln w="0"/>
              </a:rPr>
              <a:t>LABORATORIO </a:t>
            </a:r>
            <a:r>
              <a:rPr lang="es-ES" dirty="0">
                <a:ln w="0"/>
              </a:rPr>
              <a:t>DE </a:t>
            </a:r>
            <a:r>
              <a:rPr lang="es-ES" dirty="0" smtClean="0">
                <a:ln w="0"/>
              </a:rPr>
              <a:t>GOBIERNO: </a:t>
            </a:r>
            <a:r>
              <a:rPr lang="es-ES" dirty="0">
                <a:ln w="0"/>
              </a:rPr>
              <a:t>DISEÑO ABIERTO Y COLABORATIVO DE POLÍTICAS PÚBLICAS.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428" y="1823210"/>
            <a:ext cx="3526543" cy="133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452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7" name="CuadroTexto 46"/>
          <p:cNvSpPr txBox="1"/>
          <p:nvPr/>
        </p:nvSpPr>
        <p:spPr>
          <a:xfrm>
            <a:off x="132033" y="77465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88457" y="748572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362261" y="78336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275158" y="79241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5001426" y="774321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2943491" y="3174444"/>
            <a:ext cx="2977483" cy="651871"/>
            <a:chOff x="363425" y="3963194"/>
            <a:chExt cx="8466472" cy="1711921"/>
          </a:xfrm>
        </p:grpSpPr>
        <p:pic>
          <p:nvPicPr>
            <p:cNvPr id="2050" name="Picture 2" descr="Resultado de imagen de taller lego serious play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425" y="4382414"/>
              <a:ext cx="1911733" cy="12732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6" name="CuadroTexto 45"/>
            <p:cNvSpPr txBox="1"/>
            <p:nvPr/>
          </p:nvSpPr>
          <p:spPr>
            <a:xfrm>
              <a:off x="476502" y="4008382"/>
              <a:ext cx="1541470" cy="48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LEGO</a:t>
              </a:r>
              <a:endParaRPr lang="es-ES" sz="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054" name="Picture 6" descr="http://www.tiltfactor.org/wp-content/uploads/2015/05/20130426_replay_health_SGIM_official_020-copy.jp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131" y="4362998"/>
              <a:ext cx="1972344" cy="1312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CuadroTexto 51"/>
            <p:cNvSpPr txBox="1"/>
            <p:nvPr/>
          </p:nvSpPr>
          <p:spPr>
            <a:xfrm>
              <a:off x="2651501" y="3979621"/>
              <a:ext cx="1541470" cy="7274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ROLE PLAYING</a:t>
              </a:r>
              <a:endParaRPr lang="es-ES" sz="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056" name="Picture 8" descr="Resultado de imagen de DINAMICA LA PECER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83275" y="4355674"/>
              <a:ext cx="1959249" cy="13000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4" name="CuadroTexto 53"/>
            <p:cNvSpPr txBox="1"/>
            <p:nvPr/>
          </p:nvSpPr>
          <p:spPr>
            <a:xfrm>
              <a:off x="4787282" y="3979621"/>
              <a:ext cx="1541470" cy="48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LA PECERA</a:t>
              </a:r>
              <a:endParaRPr lang="es-ES" sz="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  <p:pic>
          <p:nvPicPr>
            <p:cNvPr id="2058" name="Picture 10" descr="Resultado de imagen de DINAMICA GRUPOS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4324" y="4347151"/>
              <a:ext cx="1995573" cy="13279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5" name="CuadroTexto 54"/>
            <p:cNvSpPr txBox="1"/>
            <p:nvPr/>
          </p:nvSpPr>
          <p:spPr>
            <a:xfrm>
              <a:off x="6923063" y="3963194"/>
              <a:ext cx="1541470" cy="4849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ES" sz="6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PHILLIPS 66</a:t>
              </a:r>
              <a:endParaRPr lang="es-ES" sz="600" dirty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cxnSp>
        <p:nvCxnSpPr>
          <p:cNvPr id="23" name="Conector recto 22"/>
          <p:cNvCxnSpPr/>
          <p:nvPr/>
        </p:nvCxnSpPr>
        <p:spPr>
          <a:xfrm flipV="1">
            <a:off x="1148281" y="2158916"/>
            <a:ext cx="5840235" cy="483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1" t="4733" r="21219" b="50583"/>
          <a:stretch/>
        </p:blipFill>
        <p:spPr bwMode="auto">
          <a:xfrm>
            <a:off x="5376012" y="2062027"/>
            <a:ext cx="239898" cy="2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8" r="40512" b="52204"/>
          <a:stretch/>
        </p:blipFill>
        <p:spPr bwMode="auto">
          <a:xfrm>
            <a:off x="4128623" y="2025174"/>
            <a:ext cx="239898" cy="2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t="1" r="59362" b="52023"/>
          <a:stretch/>
        </p:blipFill>
        <p:spPr bwMode="auto">
          <a:xfrm>
            <a:off x="2699754" y="2039203"/>
            <a:ext cx="243737" cy="2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51285"/>
          <a:stretch/>
        </p:blipFill>
        <p:spPr bwMode="auto">
          <a:xfrm>
            <a:off x="1108663" y="2051294"/>
            <a:ext cx="291474" cy="2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Rectángulo 27"/>
          <p:cNvSpPr/>
          <p:nvPr/>
        </p:nvSpPr>
        <p:spPr>
          <a:xfrm>
            <a:off x="6462570" y="2304115"/>
            <a:ext cx="105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IMPACTO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Herramientas para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hacer seguimiento y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medir el impacto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la política pública</a:t>
            </a:r>
          </a:p>
        </p:txBody>
      </p:sp>
      <p:pic>
        <p:nvPicPr>
          <p:cNvPr id="29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7" t="69559"/>
          <a:stretch/>
        </p:blipFill>
        <p:spPr bwMode="auto">
          <a:xfrm>
            <a:off x="6668649" y="1740825"/>
            <a:ext cx="501434" cy="3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Imagen 29"/>
          <p:cNvPicPr>
            <a:picLocks noChangeAspect="1"/>
          </p:cNvPicPr>
          <p:nvPr/>
        </p:nvPicPr>
        <p:blipFill rotWithShape="1">
          <a:blip r:embed="rId12"/>
          <a:srcRect l="80012" b="49730"/>
          <a:stretch/>
        </p:blipFill>
        <p:spPr>
          <a:xfrm>
            <a:off x="6520429" y="2039901"/>
            <a:ext cx="262111" cy="270441"/>
          </a:xfrm>
          <a:prstGeom prst="rect">
            <a:avLst/>
          </a:prstGeom>
        </p:spPr>
      </p:pic>
      <p:sp>
        <p:nvSpPr>
          <p:cNvPr id="31" name="Rectángulo 30"/>
          <p:cNvSpPr/>
          <p:nvPr/>
        </p:nvSpPr>
        <p:spPr>
          <a:xfrm>
            <a:off x="2523563" y="2339809"/>
            <a:ext cx="131185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Definición de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objetivos y el contexto del que partimos.  Referencias. </a:t>
            </a:r>
          </a:p>
          <a:p>
            <a:pPr algn="ctr"/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3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2" r="82113"/>
          <a:stretch/>
        </p:blipFill>
        <p:spPr bwMode="auto">
          <a:xfrm>
            <a:off x="1251124" y="1729615"/>
            <a:ext cx="563008" cy="4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71517" r="62416" b="-4602"/>
          <a:stretch/>
        </p:blipFill>
        <p:spPr bwMode="auto">
          <a:xfrm>
            <a:off x="2829401" y="1797096"/>
            <a:ext cx="444843" cy="4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5" t="68029" r="41540" b="-1777"/>
          <a:stretch/>
        </p:blipFill>
        <p:spPr bwMode="auto">
          <a:xfrm>
            <a:off x="4279362" y="1740816"/>
            <a:ext cx="453082" cy="4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Rectángulo 35"/>
          <p:cNvSpPr/>
          <p:nvPr/>
        </p:nvSpPr>
        <p:spPr>
          <a:xfrm>
            <a:off x="3940957" y="2332206"/>
            <a:ext cx="131185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Talleres para diseñar y construir colaborativamente la política pública</a:t>
            </a:r>
          </a:p>
          <a:p>
            <a:pPr algn="ctr"/>
            <a:endParaRPr lang="es-ES" sz="800" dirty="0">
              <a:solidFill>
                <a:srgbClr val="0070C0"/>
              </a:solidFill>
            </a:endParaRPr>
          </a:p>
          <a:p>
            <a:pPr algn="ctr"/>
            <a:endParaRPr lang="es-ES" sz="800" dirty="0">
              <a:solidFill>
                <a:srgbClr val="0070C0"/>
              </a:solidFill>
            </a:endParaRPr>
          </a:p>
          <a:p>
            <a:pPr algn="ctr"/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7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9" t="69019" r="19648" b="-120"/>
          <a:stretch/>
        </p:blipFill>
        <p:spPr bwMode="auto">
          <a:xfrm>
            <a:off x="5452343" y="1752785"/>
            <a:ext cx="551935" cy="3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ángulo 37"/>
          <p:cNvSpPr/>
          <p:nvPr/>
        </p:nvSpPr>
        <p:spPr>
          <a:xfrm>
            <a:off x="1204311" y="2347762"/>
            <a:ext cx="1215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MAPA DE ACTORES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Consulta el mapa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actores implicados y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ayúdanos a completarlo.</a:t>
            </a:r>
          </a:p>
        </p:txBody>
      </p:sp>
      <p:sp>
        <p:nvSpPr>
          <p:cNvPr id="39" name="Rectángulo 38"/>
          <p:cNvSpPr/>
          <p:nvPr/>
        </p:nvSpPr>
        <p:spPr>
          <a:xfrm>
            <a:off x="5310566" y="2318957"/>
            <a:ext cx="114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Selección y registro 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las ideas aportadas.</a:t>
            </a:r>
          </a:p>
        </p:txBody>
      </p:sp>
      <p:pic>
        <p:nvPicPr>
          <p:cNvPr id="40" name="Picture 8" descr="Resultado de imagen de MEDIADORES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095" y="4566713"/>
            <a:ext cx="2744616" cy="1429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0" descr="Resultado de imagen de REDES SOCIALES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427" y="4397436"/>
            <a:ext cx="1859517" cy="89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Imagen 43"/>
          <p:cNvPicPr>
            <a:picLocks noChangeAspect="1"/>
          </p:cNvPicPr>
          <p:nvPr/>
        </p:nvPicPr>
        <p:blipFill rotWithShape="1">
          <a:blip r:embed="rId15"/>
          <a:srcRect l="11147" t="13881" r="14334" b="5712"/>
          <a:stretch/>
        </p:blipFill>
        <p:spPr>
          <a:xfrm>
            <a:off x="6049465" y="5192440"/>
            <a:ext cx="1924347" cy="1167399"/>
          </a:xfrm>
          <a:prstGeom prst="rect">
            <a:avLst/>
          </a:prstGeom>
        </p:spPr>
      </p:pic>
      <p:pic>
        <p:nvPicPr>
          <p:cNvPr id="45" name="Picture 12" descr="http://www.laaab.es/wp-content/uploads/2018/04/salud-aragon-presentacion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09" y="4566713"/>
            <a:ext cx="1525744" cy="215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CuadroTexto 55"/>
          <p:cNvSpPr txBox="1"/>
          <p:nvPr/>
        </p:nvSpPr>
        <p:spPr>
          <a:xfrm>
            <a:off x="920031" y="4228159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MEDIADORES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7" name="CuadroTexto 56"/>
          <p:cNvSpPr txBox="1"/>
          <p:nvPr/>
        </p:nvSpPr>
        <p:spPr>
          <a:xfrm>
            <a:off x="514990" y="6073570"/>
            <a:ext cx="2567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INTERCULTURAL, JUVENIL, DE IGUALDAD Y DIGITAL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9" name="CuadroTexto 58"/>
          <p:cNvSpPr txBox="1"/>
          <p:nvPr/>
        </p:nvSpPr>
        <p:spPr>
          <a:xfrm>
            <a:off x="3310893" y="4176704"/>
            <a:ext cx="22536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COMUNICACIÓN CLARA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2" name="CuadroTexto 61"/>
          <p:cNvSpPr txBox="1"/>
          <p:nvPr/>
        </p:nvSpPr>
        <p:spPr>
          <a:xfrm>
            <a:off x="5921638" y="4157051"/>
            <a:ext cx="281023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REGISTRO Y NARRATIVAS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3" name="CuadroTexto 62"/>
          <p:cNvSpPr txBox="1"/>
          <p:nvPr/>
        </p:nvSpPr>
        <p:spPr>
          <a:xfrm>
            <a:off x="5980377" y="6489068"/>
            <a:ext cx="25677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POST, VÍDEO, COMIC…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68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312684" y="1344800"/>
            <a:ext cx="3604160" cy="74784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n w="0"/>
                <a:solidFill>
                  <a:schemeClr val="tx1"/>
                </a:solidFill>
              </a:rPr>
              <a:t>NUEVA METODOLOGÍA, DE LOS PROCESOS PARTICIPATIVOS AL DISEÑO ABIERTO, SOCIAL Y COLABORATIVO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171" y="2868000"/>
            <a:ext cx="1207960" cy="708466"/>
          </a:xfrm>
          <a:prstGeom prst="rect">
            <a:avLst/>
          </a:prstGeom>
        </p:spPr>
      </p:pic>
      <p:cxnSp>
        <p:nvCxnSpPr>
          <p:cNvPr id="21" name="Conector angular 20"/>
          <p:cNvCxnSpPr/>
          <p:nvPr/>
        </p:nvCxnSpPr>
        <p:spPr>
          <a:xfrm rot="10800000" flipV="1">
            <a:off x="3099482" y="2852565"/>
            <a:ext cx="996365" cy="3683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2" name="Imagen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7548" y="1505227"/>
            <a:ext cx="740603" cy="220251"/>
          </a:xfrm>
          <a:prstGeom prst="rect">
            <a:avLst/>
          </a:prstGeom>
        </p:spPr>
      </p:pic>
      <p:pic>
        <p:nvPicPr>
          <p:cNvPr id="2050" name="Picture 2" descr="Resultado de imagen de canva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3056" y="2064582"/>
            <a:ext cx="2309586" cy="1579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onector angular 23"/>
          <p:cNvCxnSpPr>
            <a:stCxn id="12" idx="1"/>
          </p:cNvCxnSpPr>
          <p:nvPr/>
        </p:nvCxnSpPr>
        <p:spPr>
          <a:xfrm rot="10800000" flipV="1">
            <a:off x="1371601" y="3222232"/>
            <a:ext cx="466571" cy="562367"/>
          </a:xfrm>
          <a:prstGeom prst="bentConnector2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52" name="Picture 4" descr="Resultado de imagen de design thinki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319" y="3980639"/>
            <a:ext cx="2970018" cy="124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CuadroTexto 27"/>
          <p:cNvSpPr txBox="1"/>
          <p:nvPr/>
        </p:nvSpPr>
        <p:spPr>
          <a:xfrm>
            <a:off x="4362450" y="2001514"/>
            <a:ext cx="2114550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800" dirty="0" smtClean="0"/>
              <a:t>CANVAS DE LOS PROCESOS PARTICIPATVOS</a:t>
            </a:r>
            <a:endParaRPr lang="es-ES" sz="800" dirty="0"/>
          </a:p>
        </p:txBody>
      </p:sp>
      <p:sp>
        <p:nvSpPr>
          <p:cNvPr id="31" name="CuadroTexto 30"/>
          <p:cNvSpPr txBox="1"/>
          <p:nvPr/>
        </p:nvSpPr>
        <p:spPr>
          <a:xfrm>
            <a:off x="1744598" y="2628958"/>
            <a:ext cx="1395106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MAPAS DE ACTORES</a:t>
            </a:r>
            <a:endParaRPr lang="es-ES" sz="800" dirty="0"/>
          </a:p>
        </p:txBody>
      </p:sp>
      <p:sp>
        <p:nvSpPr>
          <p:cNvPr id="32" name="CuadroTexto 31"/>
          <p:cNvSpPr txBox="1"/>
          <p:nvPr/>
        </p:nvSpPr>
        <p:spPr>
          <a:xfrm>
            <a:off x="683614" y="5449560"/>
            <a:ext cx="2114550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DESIGN THINKING PARA POLÍTICAS PÚBLICAS</a:t>
            </a:r>
            <a:endParaRPr lang="es-ES" sz="800" dirty="0"/>
          </a:p>
        </p:txBody>
      </p:sp>
      <p:pic>
        <p:nvPicPr>
          <p:cNvPr id="29" name="Imagen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2774" y="4960864"/>
            <a:ext cx="2612284" cy="1669459"/>
          </a:xfrm>
          <a:prstGeom prst="rect">
            <a:avLst/>
          </a:prstGeom>
        </p:spPr>
      </p:pic>
      <p:pic>
        <p:nvPicPr>
          <p:cNvPr id="2054" name="Picture 6" descr="Resultado de imagen de HERIZONT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985" y="4895840"/>
            <a:ext cx="541862" cy="404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8" name="Conector angular 2047"/>
          <p:cNvCxnSpPr/>
          <p:nvPr/>
        </p:nvCxnSpPr>
        <p:spPr>
          <a:xfrm>
            <a:off x="1827574" y="5934407"/>
            <a:ext cx="1312130" cy="531598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7" name="CuadroTexto 36"/>
          <p:cNvSpPr txBox="1"/>
          <p:nvPr/>
        </p:nvSpPr>
        <p:spPr>
          <a:xfrm>
            <a:off x="3514725" y="6446252"/>
            <a:ext cx="2114550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NUEVO MENÚ DE TALLERES PARA LA INTELIGENCIA COLECTIVA</a:t>
            </a:r>
            <a:endParaRPr lang="es-ES" sz="800" dirty="0"/>
          </a:p>
        </p:txBody>
      </p:sp>
      <p:pic>
        <p:nvPicPr>
          <p:cNvPr id="2056" name="Picture 8" descr="Resultado de imagen de MEDIADORES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582" y="3515816"/>
            <a:ext cx="979510" cy="51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Resultado de imagen de REDES SOCIALES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3335" y="4139996"/>
            <a:ext cx="1118495" cy="54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Imagen 2052"/>
          <p:cNvPicPr>
            <a:picLocks noChangeAspect="1"/>
          </p:cNvPicPr>
          <p:nvPr/>
        </p:nvPicPr>
        <p:blipFill rotWithShape="1">
          <a:blip r:embed="rId10"/>
          <a:srcRect l="11147" t="13881" r="14334" b="5712"/>
          <a:stretch/>
        </p:blipFill>
        <p:spPr>
          <a:xfrm>
            <a:off x="7842318" y="4139996"/>
            <a:ext cx="934992" cy="567210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06754" y="5166311"/>
            <a:ext cx="832732" cy="1480646"/>
          </a:xfrm>
          <a:prstGeom prst="rect">
            <a:avLst/>
          </a:prstGeom>
        </p:spPr>
      </p:pic>
      <p:sp>
        <p:nvSpPr>
          <p:cNvPr id="44" name="CuadroTexto 43"/>
          <p:cNvSpPr txBox="1"/>
          <p:nvPr/>
        </p:nvSpPr>
        <p:spPr>
          <a:xfrm>
            <a:off x="7226326" y="5795593"/>
            <a:ext cx="1663647" cy="3385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PARTICIPACIÓN ONLINE EN RE D SOCIAL DESDE ARAGÓN ABIERTO</a:t>
            </a:r>
          </a:p>
        </p:txBody>
      </p:sp>
      <p:sp>
        <p:nvSpPr>
          <p:cNvPr id="2055" name="Rectángulo 2054"/>
          <p:cNvSpPr/>
          <p:nvPr/>
        </p:nvSpPr>
        <p:spPr>
          <a:xfrm>
            <a:off x="6898856" y="2582583"/>
            <a:ext cx="1967326" cy="2247692"/>
          </a:xfrm>
          <a:prstGeom prst="rect">
            <a:avLst/>
          </a:prstGeom>
          <a:noFill/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2060" name="Conector angular 2059"/>
          <p:cNvCxnSpPr/>
          <p:nvPr/>
        </p:nvCxnSpPr>
        <p:spPr>
          <a:xfrm rot="5400000" flipH="1" flipV="1">
            <a:off x="5807003" y="5945532"/>
            <a:ext cx="681122" cy="658872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062" name="Conector angular 2061"/>
          <p:cNvCxnSpPr/>
          <p:nvPr/>
        </p:nvCxnSpPr>
        <p:spPr>
          <a:xfrm rot="5400000" flipH="1" flipV="1">
            <a:off x="7706080" y="5052584"/>
            <a:ext cx="704140" cy="5207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1" name="CuadroTexto 50"/>
          <p:cNvSpPr txBox="1"/>
          <p:nvPr/>
        </p:nvSpPr>
        <p:spPr>
          <a:xfrm>
            <a:off x="7113663" y="1755293"/>
            <a:ext cx="1663647" cy="70788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800" dirty="0" smtClean="0"/>
              <a:t>PACK CONTRATO PROCESO PARTICIPATIVO: MEDIADORES, REDES, RELATORÍA (VIDEO, POST O COMIC), INFOGRAFÍA COMUNICACIÓN CLARA </a:t>
            </a:r>
            <a:endParaRPr lang="es-ES" sz="800" dirty="0"/>
          </a:p>
        </p:txBody>
      </p:sp>
      <p:pic>
        <p:nvPicPr>
          <p:cNvPr id="2063" name="Picture 12" descr="http://www.laaab.es/wp-content/uploads/2018/04/salud-aragon-presentacion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7810" y="2662222"/>
            <a:ext cx="529500" cy="748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Resultado de imagen de design thinki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500" y="2736680"/>
            <a:ext cx="1109666" cy="46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CuadroTexto 34"/>
          <p:cNvSpPr txBox="1"/>
          <p:nvPr/>
        </p:nvSpPr>
        <p:spPr>
          <a:xfrm>
            <a:off x="132033" y="77465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788457" y="748572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362261" y="78336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275158" y="79241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5001426" y="774321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0348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83" y="2975021"/>
            <a:ext cx="1358902" cy="404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02284" y="3551924"/>
            <a:ext cx="48454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 – PORTAL ARAGÓN GOBIERNO ABIERTO 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132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38858" y="1425758"/>
            <a:ext cx="1358476" cy="617978"/>
          </a:xfrm>
          <a:prstGeom prst="rect">
            <a:avLst/>
          </a:prstGeom>
        </p:spPr>
      </p:pic>
      <p:sp>
        <p:nvSpPr>
          <p:cNvPr id="13" name="CuadroTexto 12"/>
          <p:cNvSpPr txBox="1"/>
          <p:nvPr/>
        </p:nvSpPr>
        <p:spPr>
          <a:xfrm>
            <a:off x="3143660" y="216062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TRANSPARENCIA</a:t>
            </a:r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5699434" y="216062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COOPERACIÓN</a:t>
            </a:r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4382027" y="216062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VOLUNTARIADO</a:t>
            </a:r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6928365" y="2160622"/>
            <a:ext cx="139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ARAGONESES EXT</a:t>
            </a:r>
          </a:p>
          <a:p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860402" y="216062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PARTICIPACIÓN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18" name="Conector recto 17"/>
          <p:cNvCxnSpPr/>
          <p:nvPr/>
        </p:nvCxnSpPr>
        <p:spPr>
          <a:xfrm>
            <a:off x="1929751" y="2119094"/>
            <a:ext cx="6539388" cy="26427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" name="Conector recto 18"/>
          <p:cNvCxnSpPr/>
          <p:nvPr/>
        </p:nvCxnSpPr>
        <p:spPr>
          <a:xfrm>
            <a:off x="1112333" y="2489694"/>
            <a:ext cx="8436930" cy="27046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Imagen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1820" y="2847162"/>
            <a:ext cx="1122270" cy="750799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4620677" y="2797326"/>
            <a:ext cx="2179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María Pérez </a:t>
            </a:r>
            <a:r>
              <a:rPr lang="es-ES" sz="900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Pérez</a:t>
            </a:r>
            <a:endParaRPr lang="es-ES" sz="9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 frase con la me presento </a:t>
            </a:r>
          </a:p>
          <a:p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para que la Gente me conozca</a:t>
            </a:r>
            <a:endParaRPr lang="es-E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2" name="Imagen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1782" y="3305157"/>
            <a:ext cx="1517456" cy="381333"/>
          </a:xfrm>
          <a:prstGeom prst="rect">
            <a:avLst/>
          </a:prstGeom>
        </p:spPr>
      </p:pic>
      <p:sp>
        <p:nvSpPr>
          <p:cNvPr id="23" name="CuadroTexto 22"/>
          <p:cNvSpPr txBox="1"/>
          <p:nvPr/>
        </p:nvSpPr>
        <p:spPr>
          <a:xfrm>
            <a:off x="3471820" y="3599554"/>
            <a:ext cx="2179075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Pertenece a: </a:t>
            </a:r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FAPAR</a:t>
            </a:r>
            <a:endParaRPr lang="es-E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71820" y="3850875"/>
            <a:ext cx="1222804" cy="547816"/>
          </a:xfrm>
          <a:prstGeom prst="rect">
            <a:avLst/>
          </a:prstGeom>
        </p:spPr>
      </p:pic>
      <p:sp>
        <p:nvSpPr>
          <p:cNvPr id="30" name="CuadroTexto 29"/>
          <p:cNvSpPr txBox="1"/>
          <p:nvPr/>
        </p:nvSpPr>
        <p:spPr>
          <a:xfrm>
            <a:off x="238843" y="7204359"/>
            <a:ext cx="21790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TUS DATOS EN LAAAB</a:t>
            </a:r>
          </a:p>
          <a:p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Nº PROCESOS 5 Nº TALLERES 15</a:t>
            </a:r>
          </a:p>
          <a:p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Nº HILOS Nº 1 COMENTARIOS 32 </a:t>
            </a:r>
          </a:p>
          <a:p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Nº REPORTES 85 Nº  APORTES AL BANCO 50 </a:t>
            </a:r>
          </a:p>
          <a:p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Nº IDEAS 40</a:t>
            </a:r>
            <a:endParaRPr lang="es-E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CuadroTexto 30"/>
          <p:cNvSpPr txBox="1"/>
          <p:nvPr/>
        </p:nvSpPr>
        <p:spPr>
          <a:xfrm>
            <a:off x="4703181" y="3754718"/>
            <a:ext cx="217907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TEMAS </a:t>
            </a:r>
          </a:p>
          <a:p>
            <a:endParaRPr lang="es-ES" sz="9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es-ES" sz="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#Educación #Familias</a:t>
            </a:r>
            <a:endParaRPr lang="es-ES" sz="9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1001120" y="82652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3609449" y="836609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2240687" y="780049"/>
            <a:ext cx="12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-32792" y="82526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5193995" y="809825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" name="Imagen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58" y="1339132"/>
            <a:ext cx="7702378" cy="5518868"/>
          </a:xfrm>
          <a:prstGeom prst="rect">
            <a:avLst/>
          </a:prstGeom>
        </p:spPr>
      </p:pic>
      <p:sp>
        <p:nvSpPr>
          <p:cNvPr id="12" name="CuadroTexto 11"/>
          <p:cNvSpPr txBox="1"/>
          <p:nvPr/>
        </p:nvSpPr>
        <p:spPr>
          <a:xfrm>
            <a:off x="1021033" y="81226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629362" y="822350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2260600" y="765790"/>
            <a:ext cx="12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-12879" y="81100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213908" y="795566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6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74919"/>
            <a:ext cx="1166286" cy="346847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560466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 rot="16200000">
            <a:off x="891923" y="3775639"/>
            <a:ext cx="10214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dirty="0" smtClean="0">
                <a:solidFill>
                  <a:srgbClr val="FF0000"/>
                </a:solidFill>
              </a:rPr>
              <a:t>HERRAMIENTAS</a:t>
            </a:r>
          </a:p>
          <a:p>
            <a:r>
              <a:rPr lang="es-ES" sz="1000" dirty="0" smtClean="0">
                <a:solidFill>
                  <a:srgbClr val="FF0000"/>
                </a:solidFill>
              </a:rPr>
              <a:t>ONLINE</a:t>
            </a:r>
            <a:endParaRPr lang="es-ES" sz="1000" dirty="0">
              <a:solidFill>
                <a:srgbClr val="FF0000"/>
              </a:solidFill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4379589" y="3428600"/>
            <a:ext cx="9177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FORO DE DEBATE ONLINE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Consulta y comenta los hilos de debate, o abre el tuyo propio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1714067" y="3435845"/>
            <a:ext cx="772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MAPA DE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ACTORES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Consúltalo y</a:t>
            </a: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ayúdanos </a:t>
            </a: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a completarlo</a:t>
            </a:r>
            <a:endParaRPr lang="es-ES" sz="800" dirty="0">
              <a:solidFill>
                <a:srgbClr val="0070C0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753367" y="3428710"/>
            <a:ext cx="125707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BANCO COLABORATIVO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CONOCIMIENTO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Consulta y sube tú mismo</a:t>
            </a: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Noticias, dosieres y </a:t>
            </a: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Cualquier documento de</a:t>
            </a: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Interés-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465720" y="3410303"/>
            <a:ext cx="13249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INSPECTORES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CIUDADANOS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800" dirty="0" smtClean="0">
                <a:solidFill>
                  <a:srgbClr val="0070C0"/>
                </a:solidFill>
              </a:rPr>
              <a:t>Completa el círculo: Conviértete en un inspector ciudadano y reporta lo que funciona y lo que no, un año, dos o tres después del </a:t>
            </a:r>
          </a:p>
          <a:p>
            <a:pPr algn="ctr"/>
            <a:r>
              <a:rPr lang="es-ES" sz="800" dirty="0">
                <a:solidFill>
                  <a:srgbClr val="0070C0"/>
                </a:solidFill>
              </a:rPr>
              <a:t>p</a:t>
            </a:r>
            <a:r>
              <a:rPr lang="es-ES" sz="800" dirty="0" smtClean="0">
                <a:solidFill>
                  <a:srgbClr val="0070C0"/>
                </a:solidFill>
              </a:rPr>
              <a:t>roceso. 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5487258" y="3444679"/>
            <a:ext cx="116570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ACTA SESIÓN RETORNO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9" name="Conector recto 18"/>
          <p:cNvCxnSpPr/>
          <p:nvPr/>
        </p:nvCxnSpPr>
        <p:spPr>
          <a:xfrm flipV="1">
            <a:off x="1303348" y="2346475"/>
            <a:ext cx="5840235" cy="483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0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1" t="4733" r="21219" b="50583"/>
          <a:stretch/>
        </p:blipFill>
        <p:spPr bwMode="auto">
          <a:xfrm>
            <a:off x="5531079" y="2249586"/>
            <a:ext cx="239898" cy="2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8" r="40512" b="52204"/>
          <a:stretch/>
        </p:blipFill>
        <p:spPr bwMode="auto">
          <a:xfrm>
            <a:off x="4283690" y="2212733"/>
            <a:ext cx="239898" cy="2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t="1" r="59362" b="52023"/>
          <a:stretch/>
        </p:blipFill>
        <p:spPr bwMode="auto">
          <a:xfrm>
            <a:off x="2854821" y="2226762"/>
            <a:ext cx="243737" cy="2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51285"/>
          <a:stretch/>
        </p:blipFill>
        <p:spPr bwMode="auto">
          <a:xfrm>
            <a:off x="1263730" y="2238853"/>
            <a:ext cx="291474" cy="2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ángulo 23"/>
          <p:cNvSpPr/>
          <p:nvPr/>
        </p:nvSpPr>
        <p:spPr>
          <a:xfrm>
            <a:off x="6617637" y="2491674"/>
            <a:ext cx="105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IMPACTO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Herramientas para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hacer seguimiento y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medir el impacto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la política pública</a:t>
            </a:r>
          </a:p>
        </p:txBody>
      </p:sp>
      <p:pic>
        <p:nvPicPr>
          <p:cNvPr id="25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7" t="69559"/>
          <a:stretch/>
        </p:blipFill>
        <p:spPr bwMode="auto">
          <a:xfrm>
            <a:off x="6823716" y="1928384"/>
            <a:ext cx="501434" cy="3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Imagen 25"/>
          <p:cNvPicPr>
            <a:picLocks noChangeAspect="1"/>
          </p:cNvPicPr>
          <p:nvPr/>
        </p:nvPicPr>
        <p:blipFill rotWithShape="1">
          <a:blip r:embed="rId8"/>
          <a:srcRect l="80012" b="49730"/>
          <a:stretch/>
        </p:blipFill>
        <p:spPr>
          <a:xfrm>
            <a:off x="6675496" y="2227460"/>
            <a:ext cx="262111" cy="270441"/>
          </a:xfrm>
          <a:prstGeom prst="rect">
            <a:avLst/>
          </a:prstGeom>
        </p:spPr>
      </p:pic>
      <p:sp>
        <p:nvSpPr>
          <p:cNvPr id="27" name="Rectángulo 26"/>
          <p:cNvSpPr/>
          <p:nvPr/>
        </p:nvSpPr>
        <p:spPr>
          <a:xfrm>
            <a:off x="2678630" y="2527368"/>
            <a:ext cx="131185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Definición de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objetivos y el contexto del que partimos.  Referencias. </a:t>
            </a:r>
          </a:p>
          <a:p>
            <a:pPr algn="ctr"/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8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2" r="82113"/>
          <a:stretch/>
        </p:blipFill>
        <p:spPr bwMode="auto">
          <a:xfrm>
            <a:off x="1406191" y="1917174"/>
            <a:ext cx="563008" cy="4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71517" r="62416" b="-4602"/>
          <a:stretch/>
        </p:blipFill>
        <p:spPr bwMode="auto">
          <a:xfrm>
            <a:off x="2984468" y="1984655"/>
            <a:ext cx="444843" cy="4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5" t="68029" r="41540" b="-1777"/>
          <a:stretch/>
        </p:blipFill>
        <p:spPr bwMode="auto">
          <a:xfrm>
            <a:off x="4434429" y="1928375"/>
            <a:ext cx="453082" cy="4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ángulo 30"/>
          <p:cNvSpPr/>
          <p:nvPr/>
        </p:nvSpPr>
        <p:spPr>
          <a:xfrm>
            <a:off x="4096024" y="2519765"/>
            <a:ext cx="131185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Talleres para diseñar y construir colaborativamente la política pública</a:t>
            </a:r>
          </a:p>
          <a:p>
            <a:pPr algn="ctr"/>
            <a:endParaRPr lang="es-ES" sz="800" dirty="0">
              <a:solidFill>
                <a:srgbClr val="0070C0"/>
              </a:solidFill>
            </a:endParaRPr>
          </a:p>
          <a:p>
            <a:pPr algn="ctr"/>
            <a:endParaRPr lang="es-ES" sz="800" dirty="0">
              <a:solidFill>
                <a:srgbClr val="0070C0"/>
              </a:solidFill>
            </a:endParaRPr>
          </a:p>
          <a:p>
            <a:pPr algn="ctr"/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2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9" t="69019" r="19648" b="-120"/>
          <a:stretch/>
        </p:blipFill>
        <p:spPr bwMode="auto">
          <a:xfrm>
            <a:off x="5607410" y="1940344"/>
            <a:ext cx="551935" cy="3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ángulo 32"/>
          <p:cNvSpPr/>
          <p:nvPr/>
        </p:nvSpPr>
        <p:spPr>
          <a:xfrm>
            <a:off x="1359378" y="2535321"/>
            <a:ext cx="1215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MAPA DE ACTORES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Consulta el mapa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actores implicados y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ayúdanos a completarlo.</a:t>
            </a:r>
          </a:p>
        </p:txBody>
      </p:sp>
      <p:sp>
        <p:nvSpPr>
          <p:cNvPr id="34" name="Rectángulo 33"/>
          <p:cNvSpPr/>
          <p:nvPr/>
        </p:nvSpPr>
        <p:spPr>
          <a:xfrm>
            <a:off x="5465633" y="2506516"/>
            <a:ext cx="114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Selección y registro 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las ideas aportadas.</a:t>
            </a:r>
          </a:p>
        </p:txBody>
      </p:sp>
      <p:sp>
        <p:nvSpPr>
          <p:cNvPr id="35" name="CuadroTexto 34"/>
          <p:cNvSpPr txBox="1"/>
          <p:nvPr/>
        </p:nvSpPr>
        <p:spPr>
          <a:xfrm>
            <a:off x="1021033" y="58044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6" name="CuadroTexto 35"/>
          <p:cNvSpPr txBox="1"/>
          <p:nvPr/>
        </p:nvSpPr>
        <p:spPr>
          <a:xfrm>
            <a:off x="3629362" y="590532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7" name="CuadroTexto 36"/>
          <p:cNvSpPr txBox="1"/>
          <p:nvPr/>
        </p:nvSpPr>
        <p:spPr>
          <a:xfrm>
            <a:off x="2260600" y="533972"/>
            <a:ext cx="12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-12879" y="579184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5213908" y="563748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812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3288"/>
            <a:ext cx="9144000" cy="5925781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74919"/>
            <a:ext cx="1166286" cy="346847"/>
          </a:xfrm>
          <a:prstGeom prst="rect">
            <a:avLst/>
          </a:prstGeom>
        </p:spPr>
      </p:pic>
      <p:cxnSp>
        <p:nvCxnSpPr>
          <p:cNvPr id="11" name="Conector recto 10"/>
          <p:cNvCxnSpPr/>
          <p:nvPr/>
        </p:nvCxnSpPr>
        <p:spPr>
          <a:xfrm>
            <a:off x="0" y="560466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CuadroTexto 12"/>
          <p:cNvSpPr txBox="1"/>
          <p:nvPr/>
        </p:nvSpPr>
        <p:spPr>
          <a:xfrm>
            <a:off x="1021033" y="58044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629362" y="590532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260600" y="533972"/>
            <a:ext cx="12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-12879" y="579184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5213908" y="563748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68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83" y="2975021"/>
            <a:ext cx="1358902" cy="404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02284" y="3551924"/>
            <a:ext cx="425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1179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ángulo 12"/>
          <p:cNvSpPr/>
          <p:nvPr/>
        </p:nvSpPr>
        <p:spPr>
          <a:xfrm>
            <a:off x="217612" y="1334815"/>
            <a:ext cx="2224540" cy="119624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n w="0"/>
                <a:solidFill>
                  <a:schemeClr val="tx1"/>
                </a:solidFill>
              </a:rPr>
              <a:t>UN LABORATORIO CIUDADANO DONDE CO-DISEÑAR LAS POLÍTICAS PÚBLICAS ENTRE TODOS. </a:t>
            </a:r>
          </a:p>
        </p:txBody>
      </p:sp>
      <p:sp>
        <p:nvSpPr>
          <p:cNvPr id="15" name="CuadroTexto 14"/>
          <p:cNvSpPr txBox="1"/>
          <p:nvPr/>
        </p:nvSpPr>
        <p:spPr>
          <a:xfrm>
            <a:off x="1199247" y="3221276"/>
            <a:ext cx="700459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¿CÓMO DEBERÍA SER UN ESPACIO DONDE QUEREMOS </a:t>
            </a:r>
          </a:p>
          <a:p>
            <a:pPr algn="ctr"/>
            <a:r>
              <a:rPr lang="es-ES" sz="2400" dirty="0" smtClean="0"/>
              <a:t>CO-DISEÑAR LAS POLÍTICAS PÚBLICAS EN LA SOCIEDAD</a:t>
            </a:r>
          </a:p>
          <a:p>
            <a:pPr algn="ctr"/>
            <a:r>
              <a:rPr lang="es-ES" sz="2400" dirty="0" smtClean="0"/>
              <a:t>DE LA INFORMACIÓN Y EL CONOCIMIENTO?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… UN ESPACIO QUE ESTIMULARA LA CREATIVIDAD, </a:t>
            </a:r>
          </a:p>
          <a:p>
            <a:pPr algn="ctr"/>
            <a:r>
              <a:rPr lang="es-ES" dirty="0" smtClean="0"/>
              <a:t>LA CONFIANZA, EL DINAMISMO, LA FLEXIBILIDAD…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QUE NO SE PARECIERA NADA A LAS INSTITUCIONES TRADICIONALES…</a:t>
            </a:r>
            <a:endParaRPr lang="es-ES" dirty="0"/>
          </a:p>
        </p:txBody>
      </p:sp>
      <p:sp>
        <p:nvSpPr>
          <p:cNvPr id="16" name="CuadroTexto 15"/>
          <p:cNvSpPr txBox="1"/>
          <p:nvPr/>
        </p:nvSpPr>
        <p:spPr>
          <a:xfrm>
            <a:off x="132033" y="774650"/>
            <a:ext cx="12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041970" y="826824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3362261" y="81012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2265110" y="81836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5075909" y="810127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1799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" name="CuadroTexto 2"/>
          <p:cNvSpPr txBox="1"/>
          <p:nvPr/>
        </p:nvSpPr>
        <p:spPr>
          <a:xfrm>
            <a:off x="938940" y="1609210"/>
            <a:ext cx="7599754" cy="923330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dirty="0" smtClean="0"/>
              <a:t>LA PARTICIPACIÓN TIENE QUE VOLVER A SER UNA EXPERIENCIA DIVERTIDA….</a:t>
            </a:r>
          </a:p>
          <a:p>
            <a:endParaRPr lang="es-ES" dirty="0"/>
          </a:p>
          <a:p>
            <a:r>
              <a:rPr lang="es-ES" dirty="0" smtClean="0"/>
              <a:t>EL LAAAB SE PARECERÁ MÁS A UNA LUDOTECA, UN ESPACIO CREATIVO…</a:t>
            </a:r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9311" y="2861663"/>
            <a:ext cx="3429983" cy="193050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5909" y="2861663"/>
            <a:ext cx="2597416" cy="1949374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822" y="5018402"/>
            <a:ext cx="5229019" cy="1634068"/>
          </a:xfrm>
          <a:prstGeom prst="rect">
            <a:avLst/>
          </a:prstGeom>
        </p:spPr>
      </p:pic>
      <p:sp>
        <p:nvSpPr>
          <p:cNvPr id="21" name="CuadroTexto 20"/>
          <p:cNvSpPr txBox="1"/>
          <p:nvPr/>
        </p:nvSpPr>
        <p:spPr>
          <a:xfrm>
            <a:off x="132033" y="774650"/>
            <a:ext cx="12395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</a:t>
            </a:r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1041970" y="826824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3362261" y="81012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2265110" y="81836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5075909" y="810127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41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808326" y="2085053"/>
            <a:ext cx="755006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¿Qué es del LAAAB? </a:t>
            </a:r>
            <a:r>
              <a:rPr lang="es-ES" dirty="0"/>
              <a:t>Es un Laboratorio para fomentar la </a:t>
            </a:r>
            <a:r>
              <a:rPr lang="es-ES" b="1" dirty="0"/>
              <a:t>participación ciudadana</a:t>
            </a:r>
            <a:r>
              <a:rPr lang="es-ES" dirty="0"/>
              <a:t> en el diseño de políticas públicas: leyes, planes o programas.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Lo </a:t>
            </a:r>
            <a:r>
              <a:rPr lang="es-ES" dirty="0"/>
              <a:t>definimos como una herramienta de </a:t>
            </a:r>
            <a:r>
              <a:rPr lang="es-ES" b="1" dirty="0"/>
              <a:t>innovación democrática </a:t>
            </a:r>
            <a:r>
              <a:rPr lang="es-ES" dirty="0"/>
              <a:t>porque además de promover la participación vamos a utilizarlo como una zona de pruebas de nuevas metodologías y técnicas que mejoren el debate y la deliberación, tanto a nivel </a:t>
            </a:r>
            <a:r>
              <a:rPr lang="es-ES" b="1" dirty="0"/>
              <a:t>online</a:t>
            </a:r>
            <a:r>
              <a:rPr lang="es-ES" dirty="0"/>
              <a:t> como </a:t>
            </a:r>
            <a:r>
              <a:rPr lang="es-ES" b="1" dirty="0"/>
              <a:t>con talleres de dinamización </a:t>
            </a:r>
            <a:r>
              <a:rPr lang="es-ES" dirty="0"/>
              <a:t>presenciales, diseñados para incrementar y mejorar la involucración de los ciudadanos en los asuntos públicos. </a:t>
            </a:r>
            <a:endParaRPr lang="es-ES" dirty="0" smtClean="0"/>
          </a:p>
          <a:p>
            <a:pPr algn="just"/>
            <a:endParaRPr lang="es-ES" dirty="0"/>
          </a:p>
          <a:p>
            <a:pPr algn="just"/>
            <a:r>
              <a:rPr lang="es-ES" dirty="0" smtClean="0"/>
              <a:t>El </a:t>
            </a:r>
            <a:r>
              <a:rPr lang="es-ES" dirty="0"/>
              <a:t>LAAAB es </a:t>
            </a:r>
            <a:r>
              <a:rPr lang="es-ES" b="1" dirty="0"/>
              <a:t>un espacio de encuentro entre la administración y la sociedad civil</a:t>
            </a:r>
            <a:r>
              <a:rPr lang="es-ES" dirty="0"/>
              <a:t>, un lugar donde cooperar, reflexionar y experimentar juntos sobre los desafíos comunes. El LAAAB es la evolución de Aragón Participa. 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1" y="702748"/>
            <a:ext cx="1515175" cy="5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94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83" y="2975021"/>
            <a:ext cx="1358902" cy="404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02284" y="3551924"/>
            <a:ext cx="425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– COMUNIDAD DE INNOVACIÓN ABIERTA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836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/>
          <p:cNvPicPr>
            <a:picLocks noChangeAspect="1"/>
          </p:cNvPicPr>
          <p:nvPr/>
        </p:nvPicPr>
        <p:blipFill rotWithShape="1">
          <a:blip r:embed="rId2"/>
          <a:srcRect l="11147" t="13881" r="14334" b="5712"/>
          <a:stretch/>
        </p:blipFill>
        <p:spPr>
          <a:xfrm>
            <a:off x="547968" y="1765300"/>
            <a:ext cx="7724916" cy="4686300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05314" y="1249486"/>
            <a:ext cx="2177714" cy="107461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n w="0"/>
                <a:solidFill>
                  <a:schemeClr val="tx1"/>
                </a:solidFill>
              </a:rPr>
              <a:t>TANQUE DE IDEAS Y PENSAMIENTO CRÍTICO EN RED. RELATORÍA COLECTIVA DE LOS PROCESOS PARTICIPATIVOS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202585" y="81536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476064" y="825449"/>
            <a:ext cx="171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2442152" y="82040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168673" y="81410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5060610" y="798665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78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l="1" t="4775" r="885" b="4775"/>
          <a:stretch/>
        </p:blipFill>
        <p:spPr>
          <a:xfrm>
            <a:off x="449593" y="1651000"/>
            <a:ext cx="7970507" cy="4089400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5484316" y="1840399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1202585" y="81536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76064" y="825449"/>
            <a:ext cx="171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442152" y="82040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68673" y="81410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060610" y="798665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53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02585" y="81536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371165" y="814100"/>
            <a:ext cx="14452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COMUNIDAD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42152" y="82040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8673" y="81410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" name="CuadroTexto 10"/>
          <p:cNvSpPr txBox="1"/>
          <p:nvPr/>
        </p:nvSpPr>
        <p:spPr>
          <a:xfrm>
            <a:off x="4572000" y="814100"/>
            <a:ext cx="18246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THINKNET (BLOG)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-14" t="3994" r="578" b="4406"/>
          <a:stretch/>
        </p:blipFill>
        <p:spPr>
          <a:xfrm>
            <a:off x="461131" y="1701799"/>
            <a:ext cx="8509000" cy="4406901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6223624" y="818172"/>
            <a:ext cx="124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27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4485" r="470" b="4387"/>
          <a:stretch/>
        </p:blipFill>
        <p:spPr>
          <a:xfrm>
            <a:off x="488950" y="1739900"/>
            <a:ext cx="8166100" cy="4203700"/>
          </a:xfrm>
          <a:prstGeom prst="rect">
            <a:avLst/>
          </a:prstGeom>
        </p:spPr>
      </p:pic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CuadroTexto 13"/>
          <p:cNvSpPr txBox="1"/>
          <p:nvPr/>
        </p:nvSpPr>
        <p:spPr>
          <a:xfrm>
            <a:off x="1202585" y="81536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76064" y="825449"/>
            <a:ext cx="171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442152" y="82040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68673" y="81410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060610" y="798665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501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t="14058" r="982" b="4565"/>
          <a:stretch/>
        </p:blipFill>
        <p:spPr>
          <a:xfrm>
            <a:off x="105565" y="1663699"/>
            <a:ext cx="8932869" cy="4127501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1202585" y="81536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476064" y="825449"/>
            <a:ext cx="171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442152" y="82040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168673" y="81410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CuadroTexto 17"/>
          <p:cNvSpPr txBox="1"/>
          <p:nvPr/>
        </p:nvSpPr>
        <p:spPr>
          <a:xfrm>
            <a:off x="5060610" y="798665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9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/>
          <a:srcRect t="13217" r="409" b="4406"/>
          <a:stretch/>
        </p:blipFill>
        <p:spPr>
          <a:xfrm>
            <a:off x="205314" y="1850340"/>
            <a:ext cx="8610600" cy="4004359"/>
          </a:xfrm>
          <a:prstGeom prst="rect">
            <a:avLst/>
          </a:prstGeom>
        </p:spPr>
      </p:pic>
      <p:sp>
        <p:nvSpPr>
          <p:cNvPr id="18" name="CuadroTexto 17"/>
          <p:cNvSpPr txBox="1"/>
          <p:nvPr/>
        </p:nvSpPr>
        <p:spPr>
          <a:xfrm>
            <a:off x="1202585" y="81536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CuadroTexto 18"/>
          <p:cNvSpPr txBox="1"/>
          <p:nvPr/>
        </p:nvSpPr>
        <p:spPr>
          <a:xfrm>
            <a:off x="3476064" y="825449"/>
            <a:ext cx="17136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CuadroTexto 19"/>
          <p:cNvSpPr txBox="1"/>
          <p:nvPr/>
        </p:nvSpPr>
        <p:spPr>
          <a:xfrm>
            <a:off x="2442152" y="82040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CuadroTexto 20"/>
          <p:cNvSpPr txBox="1"/>
          <p:nvPr/>
        </p:nvSpPr>
        <p:spPr>
          <a:xfrm>
            <a:off x="168673" y="81410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5060610" y="798665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371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83" y="2975021"/>
            <a:ext cx="1358902" cy="404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02284" y="3551924"/>
            <a:ext cx="425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 DE PROYECTOS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21881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1202585" y="81536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3476064" y="825449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442152" y="820405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168673" y="81410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CuadroTexto 12"/>
          <p:cNvSpPr txBox="1"/>
          <p:nvPr/>
        </p:nvSpPr>
        <p:spPr>
          <a:xfrm>
            <a:off x="5060610" y="798665"/>
            <a:ext cx="174839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494288" y="1265131"/>
            <a:ext cx="8245790" cy="981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s-E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Además del diseño abierto y colaborativo de políticas públicas, del blog, de la red social y la comunidad de innovación abierta, el LAAAB quiere iniciar otras líneas de </a:t>
            </a:r>
            <a:r>
              <a:rPr lang="es-ES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trabajo de innovación ciudadana. </a:t>
            </a:r>
            <a:endParaRPr lang="es-E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esultado de imagen de G1000 CUMBRE CIUDADAN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078" b="4127"/>
          <a:stretch/>
        </p:blipFill>
        <p:spPr bwMode="auto">
          <a:xfrm>
            <a:off x="701292" y="3360780"/>
            <a:ext cx="1977513" cy="164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657633" y="2942913"/>
            <a:ext cx="304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G1000, CUMBRE CIUDADANA 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4"/>
          <a:srcRect l="11299" r="14714" b="1489"/>
          <a:stretch/>
        </p:blipFill>
        <p:spPr>
          <a:xfrm>
            <a:off x="2857970" y="3201522"/>
            <a:ext cx="1931831" cy="2078295"/>
          </a:xfrm>
          <a:prstGeom prst="rect">
            <a:avLst/>
          </a:prstGeom>
        </p:spPr>
      </p:pic>
      <p:sp>
        <p:nvSpPr>
          <p:cNvPr id="16" name="AutoShape 6" descr="Resultado de imagen de MAPA CIV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8" name="CuadroTexto 17"/>
          <p:cNvSpPr txBox="1"/>
          <p:nvPr/>
        </p:nvSpPr>
        <p:spPr>
          <a:xfrm>
            <a:off x="2723590" y="2942912"/>
            <a:ext cx="304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ATLAS INICIATIVAS VECINALES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AutoShape 6" descr="Resultado de imagen de MAPA CIVICS"/>
          <p:cNvSpPr>
            <a:spLocks noChangeAspect="1" noChangeArrowheads="1"/>
          </p:cNvSpPr>
          <p:nvPr/>
        </p:nvSpPr>
        <p:spPr bwMode="auto">
          <a:xfrm>
            <a:off x="351908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20" name="Picture 18" descr="Resultado de imagen de escuela participación ciudadana ARAG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747" y="3282404"/>
            <a:ext cx="1329392" cy="1910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CuadroTexto 20"/>
          <p:cNvSpPr txBox="1"/>
          <p:nvPr/>
        </p:nvSpPr>
        <p:spPr>
          <a:xfrm>
            <a:off x="4873656" y="2924523"/>
            <a:ext cx="17919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ESCUELA PARTICIPACIÓN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32" name="Picture 8" descr="Resultado de imagen de app participacion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731" y="3356532"/>
            <a:ext cx="960407" cy="172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uadroTexto 24"/>
          <p:cNvSpPr txBox="1"/>
          <p:nvPr/>
        </p:nvSpPr>
        <p:spPr>
          <a:xfrm>
            <a:off x="6809009" y="2937179"/>
            <a:ext cx="1791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PLATAFORMA ONLINE PARTICIPACIÓN LOCAL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84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e 3"/>
          <p:cNvSpPr/>
          <p:nvPr/>
        </p:nvSpPr>
        <p:spPr>
          <a:xfrm>
            <a:off x="2844191" y="1747747"/>
            <a:ext cx="2915258" cy="2984500"/>
          </a:xfrm>
          <a:prstGeom prst="ellipse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949" y="2971799"/>
            <a:ext cx="2857500" cy="1600200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228600" y="5978201"/>
            <a:ext cx="904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PRÓXIMAMENTE EN: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3"/>
              </a:rPr>
              <a:t>WWW.LAAAB.ES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// 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  <a:hlinkClick r:id="rId4"/>
              </a:rPr>
              <a:t>WWW.ARAGONPARTICIPA.ES</a:t>
            </a:r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@ARAGONABIERTO // @LAAAB_ES 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9942" y="2614700"/>
            <a:ext cx="2401514" cy="714197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1133176" y="907148"/>
            <a:ext cx="68130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VAMOS A TRANSFORMAR LA PARTICIPACIÓN CIUDADANA EN UNA EXPERIENCIA SOCIAL ÚTIL, TRANSFORMADORA, DIVERTIDA Y EDUCATIVA, </a:t>
            </a:r>
          </a:p>
          <a:p>
            <a:pPr algn="ctr"/>
            <a:r>
              <a:rPr lang="es-ES" sz="1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AL SERVICIO DE UNA DEMOCRACIA MEJOR. </a:t>
            </a:r>
            <a:endParaRPr lang="es-ES" sz="1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0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924236" y="2072174"/>
            <a:ext cx="75500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Objetivos</a:t>
            </a:r>
          </a:p>
          <a:p>
            <a:pPr algn="just"/>
            <a:endParaRPr lang="es-ES" b="1" dirty="0" smtClean="0"/>
          </a:p>
          <a:p>
            <a:pPr algn="just"/>
            <a:r>
              <a:rPr lang="es-ES" dirty="0" smtClean="0"/>
              <a:t>1</a:t>
            </a:r>
            <a:r>
              <a:rPr lang="es-ES" dirty="0"/>
              <a:t>.- </a:t>
            </a:r>
            <a:r>
              <a:rPr lang="es-ES" b="1" dirty="0"/>
              <a:t>Acercar las instituciones a los ciudadanos</a:t>
            </a:r>
            <a:r>
              <a:rPr lang="es-ES" dirty="0"/>
              <a:t>, tejiendo relaciones simétricas y transparentes que restituyan la confianza en la democracia.</a:t>
            </a:r>
          </a:p>
          <a:p>
            <a:pPr algn="just"/>
            <a:r>
              <a:rPr lang="es-ES" dirty="0"/>
              <a:t>2.- </a:t>
            </a:r>
            <a:r>
              <a:rPr lang="es-ES" b="1" dirty="0"/>
              <a:t>Abrir definitivamente las instituciones a la sociedad civil</a:t>
            </a:r>
            <a:r>
              <a:rPr lang="es-ES" dirty="0"/>
              <a:t>. Potenciando espacios de confluencia, donde los ciudadanos, las entidades y las empresas, cooperen junto a las administraciones en la resolución de sus desafíos comunes, aportando nuevas miradas y perspectivas, aprovechando todo el ancho de banda disponible de la </a:t>
            </a:r>
            <a:r>
              <a:rPr lang="es-ES" dirty="0" err="1"/>
              <a:t>tecnopolítica</a:t>
            </a:r>
            <a:r>
              <a:rPr lang="es-ES" dirty="0"/>
              <a:t> para propiciar experiencias de inteligencia colectiva. </a:t>
            </a:r>
          </a:p>
          <a:p>
            <a:pPr algn="just"/>
            <a:r>
              <a:rPr lang="es-ES" dirty="0"/>
              <a:t>3.- </a:t>
            </a:r>
            <a:r>
              <a:rPr lang="es-ES" b="1" dirty="0"/>
              <a:t>Explorar, investigar y experimentar nuevos modelos de acción pública, </a:t>
            </a:r>
            <a:r>
              <a:rPr lang="es-ES" dirty="0"/>
              <a:t>particularmente en materia de participación, mediación, deliberación, </a:t>
            </a:r>
            <a:r>
              <a:rPr lang="es-ES" dirty="0" err="1"/>
              <a:t>co</a:t>
            </a:r>
            <a:r>
              <a:rPr lang="es-ES" dirty="0"/>
              <a:t>-creación y </a:t>
            </a:r>
            <a:r>
              <a:rPr lang="es-ES" dirty="0" err="1"/>
              <a:t>co</a:t>
            </a:r>
            <a:r>
              <a:rPr lang="es-ES" dirty="0"/>
              <a:t>-diseño, encaminados a inspirar una transición sostenible, justa y plural a la sociedad de la información y el conocimiento.</a:t>
            </a:r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111" y="702748"/>
            <a:ext cx="1515175" cy="57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6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1239" y="461027"/>
            <a:ext cx="1358476" cy="617978"/>
          </a:xfrm>
          <a:prstGeom prst="rect">
            <a:avLst/>
          </a:prstGeom>
        </p:spPr>
      </p:pic>
      <p:sp>
        <p:nvSpPr>
          <p:cNvPr id="5" name="Abrir llave 4"/>
          <p:cNvSpPr/>
          <p:nvPr/>
        </p:nvSpPr>
        <p:spPr>
          <a:xfrm>
            <a:off x="313038" y="247137"/>
            <a:ext cx="271848" cy="1128582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026" name="Picture 2" descr="Resultado de imagen de aragon partic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401706"/>
            <a:ext cx="692922" cy="368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Resultado de imagen de transparencia arag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886" y="896633"/>
            <a:ext cx="1367265" cy="352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de cooperacion aragon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473" y="247137"/>
            <a:ext cx="617836" cy="61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ector recto de flecha 7"/>
          <p:cNvCxnSpPr/>
          <p:nvPr/>
        </p:nvCxnSpPr>
        <p:spPr>
          <a:xfrm>
            <a:off x="2270449" y="811428"/>
            <a:ext cx="691978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" name="CuadroTexto 8"/>
          <p:cNvSpPr txBox="1"/>
          <p:nvPr/>
        </p:nvSpPr>
        <p:spPr>
          <a:xfrm>
            <a:off x="3496041" y="119589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TRANSPARENCIA</a:t>
            </a:r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6051815" y="1195891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COOPERACIÓN</a:t>
            </a:r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4734408" y="119589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VOLUNTARIADO</a:t>
            </a:r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7280746" y="1195891"/>
            <a:ext cx="1391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rgbClr val="FF0000"/>
                </a:solidFill>
                <a:latin typeface="+mj-lt"/>
              </a:rPr>
              <a:t>ARAGONESES EXT</a:t>
            </a:r>
          </a:p>
          <a:p>
            <a:endParaRPr lang="es-ES" sz="12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2212783" y="1195892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rgbClr val="FF0000"/>
                </a:solidFill>
              </a:rPr>
              <a:t>PARTICIPACIÓN</a:t>
            </a:r>
            <a:endParaRPr lang="es-ES" sz="1200" b="1" dirty="0">
              <a:solidFill>
                <a:srgbClr val="FF0000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832566" y="1472890"/>
            <a:ext cx="0" cy="425792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10"/>
          <p:cNvCxnSpPr/>
          <p:nvPr/>
        </p:nvCxnSpPr>
        <p:spPr>
          <a:xfrm>
            <a:off x="2313941" y="1171338"/>
            <a:ext cx="6442881" cy="24552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2" name="Abrir llave 21"/>
          <p:cNvSpPr/>
          <p:nvPr/>
        </p:nvSpPr>
        <p:spPr>
          <a:xfrm rot="10800000">
            <a:off x="1943349" y="247137"/>
            <a:ext cx="271848" cy="1128582"/>
          </a:xfrm>
          <a:prstGeom prst="leftBrace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921" y="1990903"/>
            <a:ext cx="2243290" cy="667142"/>
          </a:xfrm>
          <a:prstGeom prst="rect">
            <a:avLst/>
          </a:prstGeom>
        </p:spPr>
      </p:pic>
      <p:cxnSp>
        <p:nvCxnSpPr>
          <p:cNvPr id="27" name="Conector recto 26"/>
          <p:cNvCxnSpPr>
            <a:stCxn id="9" idx="2"/>
          </p:cNvCxnSpPr>
          <p:nvPr/>
        </p:nvCxnSpPr>
        <p:spPr>
          <a:xfrm flipH="1">
            <a:off x="4115824" y="1472891"/>
            <a:ext cx="1" cy="851583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Conector recto de flecha 28"/>
          <p:cNvCxnSpPr>
            <a:endCxn id="19" idx="3"/>
          </p:cNvCxnSpPr>
          <p:nvPr/>
        </p:nvCxnSpPr>
        <p:spPr>
          <a:xfrm flipH="1">
            <a:off x="3954211" y="2324474"/>
            <a:ext cx="161614" cy="0"/>
          </a:xfrm>
          <a:prstGeom prst="straightConnector1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25" name="Rectángulo 1024"/>
          <p:cNvSpPr/>
          <p:nvPr/>
        </p:nvSpPr>
        <p:spPr>
          <a:xfrm>
            <a:off x="1660657" y="2750266"/>
            <a:ext cx="2293554" cy="522963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000" dirty="0" smtClean="0">
                <a:ln w="0"/>
                <a:solidFill>
                  <a:schemeClr val="tx1"/>
                </a:solidFill>
              </a:rPr>
              <a:t>LABORATORIO DE GOBIERNO, DISEÑO ABIERTO Y COLABORATIVO DE POLÍTICAS PÚBLICAS. </a:t>
            </a:r>
          </a:p>
        </p:txBody>
      </p:sp>
      <p:sp>
        <p:nvSpPr>
          <p:cNvPr id="37" name="CuadroTexto 36"/>
          <p:cNvSpPr txBox="1"/>
          <p:nvPr/>
        </p:nvSpPr>
        <p:spPr>
          <a:xfrm>
            <a:off x="1781092" y="3436538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8" name="CuadroTexto 37"/>
          <p:cNvSpPr txBox="1"/>
          <p:nvPr/>
        </p:nvSpPr>
        <p:spPr>
          <a:xfrm>
            <a:off x="4915597" y="3436248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COMUNIDAD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9" name="CuadroTexto 38"/>
          <p:cNvSpPr txBox="1"/>
          <p:nvPr/>
        </p:nvSpPr>
        <p:spPr>
          <a:xfrm>
            <a:off x="3372471" y="3436537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0" name="CuadroTexto 39"/>
          <p:cNvSpPr txBox="1"/>
          <p:nvPr/>
        </p:nvSpPr>
        <p:spPr>
          <a:xfrm>
            <a:off x="7900290" y="3473404"/>
            <a:ext cx="12437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1" name="CuadroTexto 40"/>
          <p:cNvSpPr txBox="1"/>
          <p:nvPr/>
        </p:nvSpPr>
        <p:spPr>
          <a:xfrm>
            <a:off x="184807" y="3416256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cxnSp>
        <p:nvCxnSpPr>
          <p:cNvPr id="42" name="Conector recto 41"/>
          <p:cNvCxnSpPr/>
          <p:nvPr/>
        </p:nvCxnSpPr>
        <p:spPr>
          <a:xfrm flipV="1">
            <a:off x="3854" y="3356777"/>
            <a:ext cx="9151459" cy="20979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44" name="CuadroTexto 43"/>
          <p:cNvSpPr txBox="1"/>
          <p:nvPr/>
        </p:nvSpPr>
        <p:spPr>
          <a:xfrm>
            <a:off x="448962" y="1412715"/>
            <a:ext cx="227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LEY 8/2015 DE TRANSPARENCIA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Y PARTICIPACIÓN</a:t>
            </a:r>
            <a:endParaRPr lang="es-ES" sz="9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pic>
        <p:nvPicPr>
          <p:cNvPr id="2052" name="Picture 4" descr="Resultado de imagen de mindlab denmark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0594" y="2798508"/>
            <a:ext cx="475142" cy="475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n de GOBLAB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742" y="2884417"/>
            <a:ext cx="300328" cy="300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Imagen 103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439644" y="2899062"/>
            <a:ext cx="355440" cy="355440"/>
          </a:xfrm>
          <a:prstGeom prst="rect">
            <a:avLst/>
          </a:prstGeom>
        </p:spPr>
      </p:pic>
      <p:sp>
        <p:nvSpPr>
          <p:cNvPr id="1033" name="AutoShape 10" descr="Resultado de imagen de LABGOB"/>
          <p:cNvSpPr>
            <a:spLocks noChangeAspect="1" noChangeArrowheads="1"/>
          </p:cNvSpPr>
          <p:nvPr/>
        </p:nvSpPr>
        <p:spPr bwMode="auto">
          <a:xfrm>
            <a:off x="155575" y="-2674938"/>
            <a:ext cx="5572125" cy="557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pic>
        <p:nvPicPr>
          <p:cNvPr id="1034" name="Imagen 103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4873" y="2832995"/>
            <a:ext cx="421507" cy="421507"/>
          </a:xfrm>
          <a:prstGeom prst="rect">
            <a:avLst/>
          </a:prstGeom>
        </p:spPr>
      </p:pic>
      <p:pic>
        <p:nvPicPr>
          <p:cNvPr id="2060" name="Picture 12" descr="Resultado de imagen de GOVLAB NY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7735" y="2875827"/>
            <a:ext cx="1255853" cy="31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Imagen 103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522144" y="2821306"/>
            <a:ext cx="370786" cy="408204"/>
          </a:xfrm>
          <a:prstGeom prst="rect">
            <a:avLst/>
          </a:prstGeom>
        </p:spPr>
      </p:pic>
      <p:sp>
        <p:nvSpPr>
          <p:cNvPr id="1039" name="Abrir llave 1038"/>
          <p:cNvSpPr/>
          <p:nvPr/>
        </p:nvSpPr>
        <p:spPr>
          <a:xfrm>
            <a:off x="4115824" y="2807191"/>
            <a:ext cx="45719" cy="447311"/>
          </a:xfrm>
          <a:prstGeom prst="lef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0" name="Cerrar llave 1039"/>
          <p:cNvSpPr/>
          <p:nvPr/>
        </p:nvSpPr>
        <p:spPr>
          <a:xfrm>
            <a:off x="8956934" y="2792278"/>
            <a:ext cx="72637" cy="520579"/>
          </a:xfrm>
          <a:prstGeom prst="rightBrac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41" name="Rectángulo 1040"/>
          <p:cNvSpPr/>
          <p:nvPr/>
        </p:nvSpPr>
        <p:spPr>
          <a:xfrm>
            <a:off x="5702459" y="2606414"/>
            <a:ext cx="893080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REFERENCIAS</a:t>
            </a:r>
            <a:endParaRPr lang="es-ES" sz="900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61" name="CuadroTexto 60"/>
          <p:cNvSpPr txBox="1"/>
          <p:nvPr/>
        </p:nvSpPr>
        <p:spPr>
          <a:xfrm>
            <a:off x="6463812" y="3455661"/>
            <a:ext cx="18246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</a:t>
            </a:r>
          </a:p>
        </p:txBody>
      </p:sp>
      <p:sp>
        <p:nvSpPr>
          <p:cNvPr id="63" name="Rectángulo 62"/>
          <p:cNvSpPr/>
          <p:nvPr/>
        </p:nvSpPr>
        <p:spPr>
          <a:xfrm>
            <a:off x="217612" y="3693255"/>
            <a:ext cx="1324991" cy="684694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ln w="0"/>
                <a:solidFill>
                  <a:schemeClr val="tx1"/>
                </a:solidFill>
              </a:rPr>
              <a:t>UN LABORATORIO CIUDADANO DONDE CO-DISEÑAR LAS POLÍTICAS PÚBLICAS ENTRE TODOS. </a:t>
            </a:r>
          </a:p>
        </p:txBody>
      </p:sp>
      <p:pic>
        <p:nvPicPr>
          <p:cNvPr id="1043" name="Imagen 104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4241" y="4605082"/>
            <a:ext cx="1409885" cy="1931961"/>
          </a:xfrm>
          <a:prstGeom prst="rect">
            <a:avLst/>
          </a:prstGeom>
        </p:spPr>
      </p:pic>
      <p:sp>
        <p:nvSpPr>
          <p:cNvPr id="67" name="Rectángulo 66"/>
          <p:cNvSpPr/>
          <p:nvPr/>
        </p:nvSpPr>
        <p:spPr>
          <a:xfrm>
            <a:off x="1866248" y="3715003"/>
            <a:ext cx="1340920" cy="1147082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ln w="0"/>
                <a:solidFill>
                  <a:schemeClr val="tx1"/>
                </a:solidFill>
              </a:rPr>
              <a:t>UN CONJUNTO DE HERRAMIENTAS Y TÉCNICAS PARA APROVECHAR LA INTELIGENCIA COLECTIVA EN EL DISEÑO DE LEYES Y PLANES</a:t>
            </a:r>
          </a:p>
        </p:txBody>
      </p:sp>
      <p:sp>
        <p:nvSpPr>
          <p:cNvPr id="68" name="CuadroTexto 67"/>
          <p:cNvSpPr txBox="1"/>
          <p:nvPr/>
        </p:nvSpPr>
        <p:spPr>
          <a:xfrm>
            <a:off x="1823403" y="5501986"/>
            <a:ext cx="13678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DESIGN THINKING EN 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POLÍTICAS</a:t>
            </a:r>
            <a:r>
              <a:rPr lang="es-ES" sz="900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</a:t>
            </a:r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PÚBLICAS: </a:t>
            </a:r>
          </a:p>
          <a:p>
            <a:endParaRPr lang="es-ES" sz="9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1º EMPATIZAR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2º DEFINICIÓN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3º IDEAR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4º PROTOTIPAR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5º TESTEO</a:t>
            </a:r>
            <a:endParaRPr lang="es-ES" sz="900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</a:endParaRPr>
          </a:p>
        </p:txBody>
      </p:sp>
      <p:sp>
        <p:nvSpPr>
          <p:cNvPr id="69" name="Rectángulo 68"/>
          <p:cNvSpPr/>
          <p:nvPr/>
        </p:nvSpPr>
        <p:spPr>
          <a:xfrm>
            <a:off x="6521786" y="3700586"/>
            <a:ext cx="1319850" cy="496765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ln w="0"/>
                <a:solidFill>
                  <a:schemeClr val="tx1"/>
                </a:solidFill>
              </a:rPr>
              <a:t>TANQUE DE IDEAS Y PENSAMIENTO CRÍTICO EN RED.</a:t>
            </a:r>
          </a:p>
        </p:txBody>
      </p:sp>
      <p:sp>
        <p:nvSpPr>
          <p:cNvPr id="70" name="Rectángulo 69"/>
          <p:cNvSpPr/>
          <p:nvPr/>
        </p:nvSpPr>
        <p:spPr>
          <a:xfrm>
            <a:off x="3452350" y="3711815"/>
            <a:ext cx="1324991" cy="96725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ln w="0"/>
                <a:solidFill>
                  <a:schemeClr val="tx1"/>
                </a:solidFill>
              </a:rPr>
              <a:t>UNA PLATAFORMA ONLINE PARA POTENCIAR, VISIBILIZAR Y MAXIMIZAR LA PARTICIPACIÓN CIUDADANA</a:t>
            </a:r>
          </a:p>
        </p:txBody>
      </p:sp>
      <p:pic>
        <p:nvPicPr>
          <p:cNvPr id="1044" name="Imagen 104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452349" y="4789747"/>
            <a:ext cx="1097366" cy="1951181"/>
          </a:xfrm>
          <a:prstGeom prst="rect">
            <a:avLst/>
          </a:prstGeom>
        </p:spPr>
      </p:pic>
      <p:pic>
        <p:nvPicPr>
          <p:cNvPr id="1045" name="Imagen 1044"/>
          <p:cNvPicPr>
            <a:picLocks noChangeAspect="1"/>
          </p:cNvPicPr>
          <p:nvPr/>
        </p:nvPicPr>
        <p:blipFill rotWithShape="1">
          <a:blip r:embed="rId15"/>
          <a:srcRect l="8551" t="10625" r="65283" b="6329"/>
          <a:stretch/>
        </p:blipFill>
        <p:spPr>
          <a:xfrm>
            <a:off x="4933742" y="4973819"/>
            <a:ext cx="1145060" cy="1194486"/>
          </a:xfrm>
          <a:prstGeom prst="rect">
            <a:avLst/>
          </a:prstGeom>
        </p:spPr>
      </p:pic>
      <p:pic>
        <p:nvPicPr>
          <p:cNvPr id="1046" name="Imagen 1045"/>
          <p:cNvPicPr>
            <a:picLocks noChangeAspect="1"/>
          </p:cNvPicPr>
          <p:nvPr/>
        </p:nvPicPr>
        <p:blipFill rotWithShape="1">
          <a:blip r:embed="rId16"/>
          <a:srcRect l="8542" t="14591" r="51188" b="50280"/>
          <a:stretch/>
        </p:blipFill>
        <p:spPr>
          <a:xfrm>
            <a:off x="6510400" y="4284206"/>
            <a:ext cx="1152375" cy="330401"/>
          </a:xfrm>
          <a:prstGeom prst="rect">
            <a:avLst/>
          </a:prstGeom>
        </p:spPr>
      </p:pic>
      <p:sp>
        <p:nvSpPr>
          <p:cNvPr id="74" name="Rectángulo 73"/>
          <p:cNvSpPr/>
          <p:nvPr/>
        </p:nvSpPr>
        <p:spPr>
          <a:xfrm>
            <a:off x="5001145" y="3714533"/>
            <a:ext cx="1334380" cy="1121078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ln w="0"/>
                <a:solidFill>
                  <a:schemeClr val="tx1"/>
                </a:solidFill>
              </a:rPr>
              <a:t>CIUDADANOS, ENTIDADES, MUNICIPIOS, EXPERTOS E INVESTIGADORES COOPERANDO JUNTOS PARA CONSTRUIR UNA DEMOCRACIA AVANZADA.</a:t>
            </a:r>
          </a:p>
        </p:txBody>
      </p:sp>
      <p:sp>
        <p:nvSpPr>
          <p:cNvPr id="75" name="CuadroTexto 74"/>
          <p:cNvSpPr txBox="1"/>
          <p:nvPr/>
        </p:nvSpPr>
        <p:spPr>
          <a:xfrm>
            <a:off x="6421073" y="4748897"/>
            <a:ext cx="13678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1.- PARTICIPACIÓN Y DERECHO A DECIDIR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2.- TRANSPARENCIA Y DERECHO A SABER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3.- TECNOPOLÍTICA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4.- VISUALIZACIÓN Y COMUNICACIÓN CLARA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5.- METODOLOGÍAS PARA LA INTELIGENCIA COLECTIVA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6.- APRENDIZAJES Y EDUCACIÓN EXPANDIDA</a:t>
            </a:r>
          </a:p>
          <a:p>
            <a:r>
              <a:rPr lang="es-ES" sz="9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7.- MAPAS, REDES Y AFECTOS. </a:t>
            </a:r>
          </a:p>
        </p:txBody>
      </p:sp>
      <p:pic>
        <p:nvPicPr>
          <p:cNvPr id="2066" name="Picture 18" descr="Resultado de imagen de escuela participación ciudadana ARAGON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1232" y="4938964"/>
            <a:ext cx="1002021" cy="144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ángulo 76"/>
          <p:cNvSpPr/>
          <p:nvPr/>
        </p:nvSpPr>
        <p:spPr>
          <a:xfrm>
            <a:off x="7975170" y="3709461"/>
            <a:ext cx="1018083" cy="1080286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900" dirty="0" smtClean="0">
                <a:ln w="0"/>
                <a:solidFill>
                  <a:schemeClr val="tx1"/>
                </a:solidFill>
              </a:rPr>
              <a:t>ESCUELA UNIVERSITARIA DE PARTICIPACIÓN CIUDADANA, FORO DE TRANSPARENCIA, G1000, MAPEO….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76169" y="2878187"/>
            <a:ext cx="866678" cy="334291"/>
          </a:xfrm>
          <a:prstGeom prst="rect">
            <a:avLst/>
          </a:prstGeom>
        </p:spPr>
      </p:pic>
      <p:pic>
        <p:nvPicPr>
          <p:cNvPr id="57" name="Picture 4" descr="Resultado de imagen de design thinki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434" y="4883228"/>
            <a:ext cx="1242804" cy="5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9274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6883" y="2975021"/>
            <a:ext cx="1358902" cy="404130"/>
          </a:xfrm>
          <a:prstGeom prst="rect">
            <a:avLst/>
          </a:prstGeom>
        </p:spPr>
      </p:pic>
      <p:sp>
        <p:nvSpPr>
          <p:cNvPr id="6" name="CuadroTexto 5"/>
          <p:cNvSpPr txBox="1"/>
          <p:nvPr/>
        </p:nvSpPr>
        <p:spPr>
          <a:xfrm>
            <a:off x="2302284" y="3551924"/>
            <a:ext cx="425306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753100" y="1943100"/>
            <a:ext cx="1276137" cy="12700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062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Rectángulo 15"/>
          <p:cNvSpPr/>
          <p:nvPr/>
        </p:nvSpPr>
        <p:spPr>
          <a:xfrm>
            <a:off x="218540" y="1242172"/>
            <a:ext cx="2223611" cy="1288887"/>
          </a:xfrm>
          <a:prstGeom prst="rect">
            <a:avLst/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400" dirty="0" smtClean="0">
                <a:ln w="0"/>
                <a:solidFill>
                  <a:schemeClr val="tx1"/>
                </a:solidFill>
              </a:rPr>
              <a:t>UN CONJUNTO DE HERRAMIENTAS Y TÉCNICAS PARA APROVECHAR LA INTELIGENCIA COLECTIVA EN EL DISEÑO DE LEYES Y PLANES</a:t>
            </a:r>
          </a:p>
        </p:txBody>
      </p:sp>
      <p:pic>
        <p:nvPicPr>
          <p:cNvPr id="17" name="Picture 2" descr="Resultado de imagen de aragon partic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333" y="1404984"/>
            <a:ext cx="1060765" cy="563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13185" t="22979" r="15448" b="31463"/>
          <a:stretch/>
        </p:blipFill>
        <p:spPr>
          <a:xfrm>
            <a:off x="2937997" y="2228841"/>
            <a:ext cx="5325439" cy="1911359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0741" y="4061330"/>
            <a:ext cx="2902059" cy="1702051"/>
          </a:xfrm>
          <a:prstGeom prst="rect">
            <a:avLst/>
          </a:prstGeom>
        </p:spPr>
      </p:pic>
      <p:pic>
        <p:nvPicPr>
          <p:cNvPr id="18" name="Picture 2" descr="Resultado de imagen de aragon particip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240" y="5363051"/>
            <a:ext cx="753163" cy="40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 rotWithShape="1">
          <a:blip r:embed="rId6"/>
          <a:srcRect l="34738" t="27713" r="13563" b="30705"/>
          <a:stretch/>
        </p:blipFill>
        <p:spPr>
          <a:xfrm>
            <a:off x="3681719" y="4982330"/>
            <a:ext cx="3454400" cy="1562101"/>
          </a:xfrm>
          <a:prstGeom prst="rect">
            <a:avLst/>
          </a:prstGeom>
        </p:spPr>
      </p:pic>
      <p:cxnSp>
        <p:nvCxnSpPr>
          <p:cNvPr id="21" name="Conector angular 20"/>
          <p:cNvCxnSpPr/>
          <p:nvPr/>
        </p:nvCxnSpPr>
        <p:spPr>
          <a:xfrm flipV="1">
            <a:off x="1784821" y="3606800"/>
            <a:ext cx="1428279" cy="266700"/>
          </a:xfrm>
          <a:prstGeom prst="bentConnector3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23" name="Conector recto de flecha 22"/>
          <p:cNvCxnSpPr>
            <a:endCxn id="3" idx="2"/>
          </p:cNvCxnSpPr>
          <p:nvPr/>
        </p:nvCxnSpPr>
        <p:spPr>
          <a:xfrm flipV="1">
            <a:off x="5600716" y="4140200"/>
            <a:ext cx="1" cy="63500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24" name="CuadroTexto 23"/>
          <p:cNvSpPr txBox="1"/>
          <p:nvPr/>
        </p:nvSpPr>
        <p:spPr>
          <a:xfrm>
            <a:off x="3809274" y="1582660"/>
            <a:ext cx="966121" cy="21544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" sz="800" dirty="0" smtClean="0"/>
              <a:t>MODELO ACUAL</a:t>
            </a:r>
            <a:endParaRPr lang="es-ES" sz="800" dirty="0"/>
          </a:p>
        </p:txBody>
      </p:sp>
      <p:sp>
        <p:nvSpPr>
          <p:cNvPr id="20" name="CuadroTexto 19"/>
          <p:cNvSpPr txBox="1"/>
          <p:nvPr/>
        </p:nvSpPr>
        <p:spPr>
          <a:xfrm>
            <a:off x="132033" y="77465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CuadroTexto 21"/>
          <p:cNvSpPr txBox="1"/>
          <p:nvPr/>
        </p:nvSpPr>
        <p:spPr>
          <a:xfrm>
            <a:off x="788457" y="748572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3362261" y="78336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275158" y="79241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001426" y="774321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87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Picture 4" descr="Resultado de imagen de design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0457" y="2950329"/>
            <a:ext cx="5743086" cy="2407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CuadroTexto 21"/>
          <p:cNvSpPr txBox="1"/>
          <p:nvPr/>
        </p:nvSpPr>
        <p:spPr>
          <a:xfrm>
            <a:off x="132033" y="77465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788457" y="748572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3362261" y="78336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2275158" y="79241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001426" y="774321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2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20" name="Picture 4" descr="Resultado de imagen de design thinki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935" y="2293507"/>
            <a:ext cx="2962927" cy="1241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Conector recto 29"/>
          <p:cNvCxnSpPr/>
          <p:nvPr/>
        </p:nvCxnSpPr>
        <p:spPr>
          <a:xfrm flipV="1">
            <a:off x="1411218" y="5014172"/>
            <a:ext cx="5840235" cy="4831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31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301" t="4733" r="21219" b="50583"/>
          <a:stretch/>
        </p:blipFill>
        <p:spPr bwMode="auto">
          <a:xfrm>
            <a:off x="5638949" y="4917283"/>
            <a:ext cx="239898" cy="237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08" r="40512" b="52204"/>
          <a:stretch/>
        </p:blipFill>
        <p:spPr bwMode="auto">
          <a:xfrm>
            <a:off x="4391560" y="4880430"/>
            <a:ext cx="239898" cy="254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3" t="1" r="59362" b="52023"/>
          <a:stretch/>
        </p:blipFill>
        <p:spPr bwMode="auto">
          <a:xfrm>
            <a:off x="2962691" y="4894459"/>
            <a:ext cx="243737" cy="25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Resultado de imagen de NUMBERS RED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547" b="51285"/>
          <a:stretch/>
        </p:blipFill>
        <p:spPr bwMode="auto">
          <a:xfrm>
            <a:off x="1371600" y="4906550"/>
            <a:ext cx="291474" cy="259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Rectángulo 34"/>
          <p:cNvSpPr/>
          <p:nvPr/>
        </p:nvSpPr>
        <p:spPr>
          <a:xfrm>
            <a:off x="6725507" y="5159371"/>
            <a:ext cx="105189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IMPACTO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Herramientas para</a:t>
            </a:r>
            <a:endParaRPr lang="es-ES" sz="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hacer seguimiento y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medir el impacto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 la política pública</a:t>
            </a:r>
          </a:p>
        </p:txBody>
      </p:sp>
      <p:pic>
        <p:nvPicPr>
          <p:cNvPr id="36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7" t="69559"/>
          <a:stretch/>
        </p:blipFill>
        <p:spPr bwMode="auto">
          <a:xfrm>
            <a:off x="6931586" y="4596081"/>
            <a:ext cx="501434" cy="378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Imagen 36"/>
          <p:cNvPicPr>
            <a:picLocks noChangeAspect="1"/>
          </p:cNvPicPr>
          <p:nvPr/>
        </p:nvPicPr>
        <p:blipFill rotWithShape="1">
          <a:blip r:embed="rId8"/>
          <a:srcRect l="80012" b="49730"/>
          <a:stretch/>
        </p:blipFill>
        <p:spPr>
          <a:xfrm>
            <a:off x="6783366" y="4895157"/>
            <a:ext cx="262111" cy="270441"/>
          </a:xfrm>
          <a:prstGeom prst="rect">
            <a:avLst/>
          </a:prstGeom>
        </p:spPr>
      </p:pic>
      <p:sp>
        <p:nvSpPr>
          <p:cNvPr id="38" name="Rectángulo 37"/>
          <p:cNvSpPr/>
          <p:nvPr/>
        </p:nvSpPr>
        <p:spPr>
          <a:xfrm>
            <a:off x="2786500" y="5195065"/>
            <a:ext cx="1311858" cy="8694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INFORMACIÓN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Definición de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los objetivos y el contexto del que partimos.  Referencias. </a:t>
            </a:r>
          </a:p>
          <a:p>
            <a:pPr algn="ctr"/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9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572" r="82113"/>
          <a:stretch/>
        </p:blipFill>
        <p:spPr bwMode="auto">
          <a:xfrm>
            <a:off x="1514061" y="4584871"/>
            <a:ext cx="563008" cy="41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07" t="71517" r="62416" b="-4602"/>
          <a:stretch/>
        </p:blipFill>
        <p:spPr bwMode="auto">
          <a:xfrm>
            <a:off x="3092338" y="4652352"/>
            <a:ext cx="444843" cy="411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05" t="68029" r="41540" b="-1777"/>
          <a:stretch/>
        </p:blipFill>
        <p:spPr bwMode="auto">
          <a:xfrm>
            <a:off x="4542299" y="4596072"/>
            <a:ext cx="453082" cy="420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ángulo 41"/>
          <p:cNvSpPr/>
          <p:nvPr/>
        </p:nvSpPr>
        <p:spPr>
          <a:xfrm>
            <a:off x="4203894" y="5187462"/>
            <a:ext cx="1311858" cy="11156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IDEACIÓN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Talleres para diseñar y construir colaborativamente la política pública</a:t>
            </a:r>
          </a:p>
          <a:p>
            <a:pPr algn="ctr"/>
            <a:endParaRPr lang="es-ES" sz="800" dirty="0">
              <a:solidFill>
                <a:srgbClr val="0070C0"/>
              </a:solidFill>
            </a:endParaRPr>
          </a:p>
          <a:p>
            <a:pPr algn="ctr"/>
            <a:endParaRPr lang="es-ES" sz="800" dirty="0">
              <a:solidFill>
                <a:srgbClr val="0070C0"/>
              </a:solidFill>
            </a:endParaRPr>
          </a:p>
          <a:p>
            <a:pPr algn="ctr"/>
            <a:endParaRPr lang="es-ES" sz="105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3" name="Picture 4" descr="Resultado de imagen de design thinki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769" t="69019" r="19648" b="-120"/>
          <a:stretch/>
        </p:blipFill>
        <p:spPr bwMode="auto">
          <a:xfrm>
            <a:off x="5715280" y="4608041"/>
            <a:ext cx="551935" cy="38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ángulo 43"/>
          <p:cNvSpPr/>
          <p:nvPr/>
        </p:nvSpPr>
        <p:spPr>
          <a:xfrm>
            <a:off x="1467248" y="5203018"/>
            <a:ext cx="12153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MAPA DE ACTORES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Consulta el mapa</a:t>
            </a:r>
            <a:r>
              <a:rPr lang="es-ES" sz="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actores implicados y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ayúdanos a completarlo.</a:t>
            </a:r>
          </a:p>
        </p:txBody>
      </p:sp>
      <p:sp>
        <p:nvSpPr>
          <p:cNvPr id="45" name="Rectángulo 44"/>
          <p:cNvSpPr/>
          <p:nvPr/>
        </p:nvSpPr>
        <p:spPr>
          <a:xfrm>
            <a:off x="5573503" y="5174213"/>
            <a:ext cx="114646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IMPLEMENTACIÓN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Selección y registro </a:t>
            </a:r>
          </a:p>
          <a:p>
            <a:pPr algn="ctr"/>
            <a:r>
              <a:rPr lang="es-ES" sz="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de las ideas aportadas.</a:t>
            </a:r>
          </a:p>
        </p:txBody>
      </p:sp>
      <p:sp>
        <p:nvSpPr>
          <p:cNvPr id="47" name="CuadroTexto 46"/>
          <p:cNvSpPr txBox="1"/>
          <p:nvPr/>
        </p:nvSpPr>
        <p:spPr>
          <a:xfrm>
            <a:off x="132033" y="77465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88457" y="748572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362261" y="78336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275158" y="79241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5001426" y="774321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1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14" y="289103"/>
            <a:ext cx="1166286" cy="346847"/>
          </a:xfrm>
          <a:prstGeom prst="rect">
            <a:avLst/>
          </a:prstGeom>
        </p:spPr>
      </p:pic>
      <p:cxnSp>
        <p:nvCxnSpPr>
          <p:cNvPr id="10" name="Conector recto 9"/>
          <p:cNvCxnSpPr/>
          <p:nvPr/>
        </p:nvCxnSpPr>
        <p:spPr>
          <a:xfrm>
            <a:off x="0" y="774650"/>
            <a:ext cx="9144000" cy="50"/>
          </a:xfrm>
          <a:prstGeom prst="line">
            <a:avLst/>
          </a:prstGeom>
          <a:ln w="9525" cap="flat" cmpd="sng" algn="ctr">
            <a:solidFill>
              <a:schemeClr val="accent3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2" name="Grupo 1"/>
          <p:cNvGrpSpPr/>
          <p:nvPr/>
        </p:nvGrpSpPr>
        <p:grpSpPr>
          <a:xfrm>
            <a:off x="3179876" y="1403799"/>
            <a:ext cx="2454483" cy="2152470"/>
            <a:chOff x="4253912" y="4596072"/>
            <a:chExt cx="1311858" cy="1143893"/>
          </a:xfrm>
        </p:grpSpPr>
        <p:pic>
          <p:nvPicPr>
            <p:cNvPr id="32" name="Picture 2" descr="Resultado de imagen de NUMBERS RED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1008" r="40512" b="52204"/>
            <a:stretch/>
          </p:blipFill>
          <p:spPr bwMode="auto">
            <a:xfrm>
              <a:off x="4391560" y="4880430"/>
              <a:ext cx="239898" cy="2545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4" descr="Resultado de imagen de design thinki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3205" t="68029" r="41540" b="-1777"/>
            <a:stretch/>
          </p:blipFill>
          <p:spPr bwMode="auto">
            <a:xfrm>
              <a:off x="4542299" y="4596072"/>
              <a:ext cx="453082" cy="420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" name="Rectángulo 41"/>
            <p:cNvSpPr/>
            <p:nvPr/>
          </p:nvSpPr>
          <p:spPr>
            <a:xfrm>
              <a:off x="4253912" y="5016201"/>
              <a:ext cx="1311858" cy="7237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s-E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IDEACIÓN</a:t>
              </a:r>
            </a:p>
            <a:p>
              <a:pPr algn="ctr"/>
              <a:r>
                <a:rPr lang="es-ES" sz="1400" dirty="0" smtClean="0">
                  <a:solidFill>
                    <a:schemeClr val="tx1">
                      <a:lumMod val="95000"/>
                      <a:lumOff val="5000"/>
                    </a:schemeClr>
                  </a:solidFill>
                </a:rPr>
                <a:t>Talleres para diseñar y construir colaborativamente la política pública</a:t>
              </a:r>
            </a:p>
            <a:p>
              <a:pPr algn="ctr"/>
              <a:endParaRPr lang="es-ES" sz="800" dirty="0">
                <a:solidFill>
                  <a:srgbClr val="0070C0"/>
                </a:solidFill>
              </a:endParaRPr>
            </a:p>
            <a:p>
              <a:pPr algn="ctr"/>
              <a:endParaRPr lang="es-ES" sz="800" dirty="0">
                <a:solidFill>
                  <a:srgbClr val="0070C0"/>
                </a:solidFill>
              </a:endParaRPr>
            </a:p>
            <a:p>
              <a:pPr algn="ctr"/>
              <a:endParaRPr lang="es-ES" sz="1050" dirty="0" smtClean="0">
                <a:solidFill>
                  <a:schemeClr val="tx1">
                    <a:lumMod val="95000"/>
                    <a:lumOff val="5000"/>
                  </a:schemeClr>
                </a:solidFill>
              </a:endParaRPr>
            </a:p>
          </p:txBody>
        </p:sp>
      </p:grpSp>
      <p:sp>
        <p:nvSpPr>
          <p:cNvPr id="47" name="CuadroTexto 46"/>
          <p:cNvSpPr txBox="1"/>
          <p:nvPr/>
        </p:nvSpPr>
        <p:spPr>
          <a:xfrm>
            <a:off x="132033" y="774650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ESPACIO 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" name="CuadroTexto 47"/>
          <p:cNvSpPr txBox="1"/>
          <p:nvPr/>
        </p:nvSpPr>
        <p:spPr>
          <a:xfrm>
            <a:off x="788457" y="748572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METODOLOGÍA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" name="CuadroTexto 48"/>
          <p:cNvSpPr txBox="1"/>
          <p:nvPr/>
        </p:nvSpPr>
        <p:spPr>
          <a:xfrm>
            <a:off x="3362261" y="783367"/>
            <a:ext cx="17136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BLOG -  COMUNIDAD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0" name="CuadroTexto 49"/>
          <p:cNvSpPr txBox="1"/>
          <p:nvPr/>
        </p:nvSpPr>
        <p:spPr>
          <a:xfrm>
            <a:off x="2275158" y="792413"/>
            <a:ext cx="123956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RED SOCIAL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1" name="CuadroTexto 50"/>
          <p:cNvSpPr txBox="1"/>
          <p:nvPr/>
        </p:nvSpPr>
        <p:spPr>
          <a:xfrm>
            <a:off x="5001426" y="774321"/>
            <a:ext cx="17483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ECOSISTEMA</a:t>
            </a:r>
            <a:endParaRPr lang="es-ES" sz="12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0" name="Picture 2" descr="Resultado de imagen de taller lego serious play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425" y="4382414"/>
            <a:ext cx="1911733" cy="1273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CuadroTexto 45"/>
          <p:cNvSpPr txBox="1"/>
          <p:nvPr/>
        </p:nvSpPr>
        <p:spPr>
          <a:xfrm>
            <a:off x="476504" y="4008383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LEGO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4" name="Picture 6" descr="http://www.tiltfactor.org/wp-content/uploads/2015/05/20130426_replay_health_SGIM_official_020-copy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131" y="4362998"/>
            <a:ext cx="1972344" cy="1312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CuadroTexto 51"/>
          <p:cNvSpPr txBox="1"/>
          <p:nvPr/>
        </p:nvSpPr>
        <p:spPr>
          <a:xfrm>
            <a:off x="2651501" y="3979621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ROLE PLAYING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3" name="CuadroTexto 52"/>
          <p:cNvSpPr txBox="1"/>
          <p:nvPr/>
        </p:nvSpPr>
        <p:spPr>
          <a:xfrm>
            <a:off x="2400400" y="3257468"/>
            <a:ext cx="36373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EJEMPLOS DE TALLERES DE IDEACIÓN/ DELIBERACIÓN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6" name="Picture 8" descr="Resultado de imagen de DINAMICA LA PECER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275" y="4355674"/>
            <a:ext cx="1959249" cy="1300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CuadroTexto 53"/>
          <p:cNvSpPr txBox="1"/>
          <p:nvPr/>
        </p:nvSpPr>
        <p:spPr>
          <a:xfrm>
            <a:off x="4787282" y="3979621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LA PECERA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058" name="Picture 10" descr="Resultado de imagen de DINAMICA GRUP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4324" y="4347151"/>
            <a:ext cx="1995573" cy="1327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CuadroTexto 54"/>
          <p:cNvSpPr txBox="1"/>
          <p:nvPr/>
        </p:nvSpPr>
        <p:spPr>
          <a:xfrm>
            <a:off x="6923063" y="3963194"/>
            <a:ext cx="15414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PHILLIPS 66</a:t>
            </a:r>
            <a:endParaRPr lang="es-ES" sz="16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4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15054</TotalTime>
  <Words>1249</Words>
  <Application>Microsoft Office PowerPoint</Application>
  <PresentationFormat>Presentación en pantalla (4:3)</PresentationFormat>
  <Paragraphs>287</Paragraphs>
  <Slides>29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4" baseType="lpstr">
      <vt:lpstr>Arial</vt:lpstr>
      <vt:lpstr>Calibri</vt:lpstr>
      <vt:lpstr>Calibri Light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Administrador</dc:creator>
  <cp:lastModifiedBy>Administrador</cp:lastModifiedBy>
  <cp:revision>56</cp:revision>
  <cp:lastPrinted>2018-05-02T07:09:20Z</cp:lastPrinted>
  <dcterms:created xsi:type="dcterms:W3CDTF">2018-04-10T12:38:09Z</dcterms:created>
  <dcterms:modified xsi:type="dcterms:W3CDTF">2018-05-02T07:09:56Z</dcterms:modified>
</cp:coreProperties>
</file>