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332" r:id="rId3"/>
    <p:sldId id="302" r:id="rId4"/>
    <p:sldId id="303" r:id="rId5"/>
    <p:sldId id="304" r:id="rId6"/>
    <p:sldId id="333" r:id="rId7"/>
    <p:sldId id="331" r:id="rId8"/>
    <p:sldId id="334" r:id="rId9"/>
    <p:sldId id="335" r:id="rId10"/>
    <p:sldId id="309" r:id="rId11"/>
    <p:sldId id="311" r:id="rId12"/>
    <p:sldId id="336" r:id="rId13"/>
    <p:sldId id="310" r:id="rId14"/>
    <p:sldId id="337" r:id="rId15"/>
    <p:sldId id="338" r:id="rId16"/>
    <p:sldId id="340" r:id="rId17"/>
    <p:sldId id="339" r:id="rId18"/>
    <p:sldId id="341" r:id="rId19"/>
    <p:sldId id="259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6" autoAdjust="0"/>
    <p:restoredTop sz="94671" autoAdjust="0"/>
  </p:normalViewPr>
  <p:slideViewPr>
    <p:cSldViewPr>
      <p:cViewPr>
        <p:scale>
          <a:sx n="120" d="100"/>
          <a:sy n="120" d="100"/>
        </p:scale>
        <p:origin x="-80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F07BD-11BC-4239-9DB0-1150007790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64BAE9-1F47-49ED-99E3-1687E7C2272D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_tradnl" dirty="0" smtClean="0"/>
            <a:t>Mapa de balleneros</a:t>
          </a:r>
          <a:endParaRPr lang="es-ES" dirty="0"/>
        </a:p>
      </dgm:t>
    </dgm:pt>
    <dgm:pt modelId="{36226CD0-20F1-406F-B7A8-F63894BAB825}" type="parTrans" cxnId="{A35F1C14-B918-4C82-9FB1-CD62D5C0F3FD}">
      <dgm:prSet/>
      <dgm:spPr/>
      <dgm:t>
        <a:bodyPr/>
        <a:lstStyle/>
        <a:p>
          <a:endParaRPr lang="es-ES"/>
        </a:p>
      </dgm:t>
    </dgm:pt>
    <dgm:pt modelId="{E734BB44-3CAD-437B-8EB1-8A8F1D37B4C0}" type="sibTrans" cxnId="{A35F1C14-B918-4C82-9FB1-CD62D5C0F3FD}">
      <dgm:prSet/>
      <dgm:spPr/>
      <dgm:t>
        <a:bodyPr/>
        <a:lstStyle/>
        <a:p>
          <a:endParaRPr lang="es-ES"/>
        </a:p>
      </dgm:t>
    </dgm:pt>
    <dgm:pt modelId="{9BC98CE7-B9DF-408A-B174-21949C6F3566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_tradnl" dirty="0" smtClean="0"/>
            <a:t>Mapa de barcos </a:t>
          </a:r>
          <a:endParaRPr lang="es-ES" dirty="0"/>
        </a:p>
      </dgm:t>
    </dgm:pt>
    <dgm:pt modelId="{EA2BEC3A-E22E-4F59-A3C8-3718FB383293}" type="parTrans" cxnId="{B658DF03-9691-4F48-9D80-1EF6F630A761}">
      <dgm:prSet/>
      <dgm:spPr/>
      <dgm:t>
        <a:bodyPr/>
        <a:lstStyle/>
        <a:p>
          <a:endParaRPr lang="es-ES"/>
        </a:p>
      </dgm:t>
    </dgm:pt>
    <dgm:pt modelId="{15E8959C-38DA-4CAC-937F-62751CEFDE5D}" type="sibTrans" cxnId="{B658DF03-9691-4F48-9D80-1EF6F630A761}">
      <dgm:prSet/>
      <dgm:spPr/>
      <dgm:t>
        <a:bodyPr/>
        <a:lstStyle/>
        <a:p>
          <a:endParaRPr lang="es-ES"/>
        </a:p>
      </dgm:t>
    </dgm:pt>
    <dgm:pt modelId="{138E9BBE-7D47-4B33-94D4-751D82BD58CC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_tradnl" dirty="0" smtClean="0"/>
            <a:t>Mapa de </a:t>
          </a:r>
          <a:r>
            <a:rPr lang="es-ES_tradnl" i="1" dirty="0" err="1" smtClean="0"/>
            <a:t>reefers</a:t>
          </a:r>
          <a:endParaRPr lang="es-ES" i="1" dirty="0"/>
        </a:p>
      </dgm:t>
    </dgm:pt>
    <dgm:pt modelId="{FDCFC186-A000-4A8C-86D4-CA46E3F121B0}" type="parTrans" cxnId="{28A7CA29-C1D3-4AC5-9C84-BCFBC6A6E989}">
      <dgm:prSet/>
      <dgm:spPr/>
      <dgm:t>
        <a:bodyPr/>
        <a:lstStyle/>
        <a:p>
          <a:endParaRPr lang="es-ES"/>
        </a:p>
      </dgm:t>
    </dgm:pt>
    <dgm:pt modelId="{317974F5-D007-45CF-8893-71716C5350A0}" type="sibTrans" cxnId="{28A7CA29-C1D3-4AC5-9C84-BCFBC6A6E989}">
      <dgm:prSet/>
      <dgm:spPr/>
      <dgm:t>
        <a:bodyPr/>
        <a:lstStyle/>
        <a:p>
          <a:endParaRPr lang="es-ES"/>
        </a:p>
      </dgm:t>
    </dgm:pt>
    <dgm:pt modelId="{1296E53E-E53C-4D37-96E9-A904F3F5C0A6}" type="pres">
      <dgm:prSet presAssocID="{177F07BD-11BC-4239-9DB0-1150007790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97F16B-0D31-49A0-AA7F-7089BF43868B}" type="pres">
      <dgm:prSet presAssocID="{8664BAE9-1F47-49ED-99E3-1687E7C2272D}" presName="parentLin" presStyleCnt="0"/>
      <dgm:spPr/>
    </dgm:pt>
    <dgm:pt modelId="{85676058-3E50-47B1-A447-91D4F81B9F82}" type="pres">
      <dgm:prSet presAssocID="{8664BAE9-1F47-49ED-99E3-1687E7C2272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26DDF3F-C570-4EC2-A152-894F3B00B639}" type="pres">
      <dgm:prSet presAssocID="{8664BAE9-1F47-49ED-99E3-1687E7C2272D}" presName="parentText" presStyleLbl="node1" presStyleIdx="0" presStyleCnt="3" custScaleX="65786" custScaleY="47935" custLinFactNeighborX="-81037" custLinFactNeighborY="111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88446-8B87-4CCA-AFB5-47D1EF966AD2}" type="pres">
      <dgm:prSet presAssocID="{8664BAE9-1F47-49ED-99E3-1687E7C2272D}" presName="negativeSpace" presStyleCnt="0"/>
      <dgm:spPr/>
    </dgm:pt>
    <dgm:pt modelId="{B25956CD-422A-494A-B947-4F1100206504}" type="pres">
      <dgm:prSet presAssocID="{8664BAE9-1F47-49ED-99E3-1687E7C2272D}" presName="childText" presStyleLbl="conFgAcc1" presStyleIdx="0" presStyleCnt="3" custScaleY="105965" custLinFactNeighborY="-11816">
        <dgm:presLayoutVars>
          <dgm:bulletEnabled val="1"/>
        </dgm:presLayoutVars>
      </dgm:prSet>
      <dgm:spPr/>
    </dgm:pt>
    <dgm:pt modelId="{08882DFD-0CC9-4C5F-B0A2-563798E9DFEB}" type="pres">
      <dgm:prSet presAssocID="{E734BB44-3CAD-437B-8EB1-8A8F1D37B4C0}" presName="spaceBetweenRectangles" presStyleCnt="0"/>
      <dgm:spPr/>
    </dgm:pt>
    <dgm:pt modelId="{4DF7E8A4-998F-4FB0-A0AA-1446FC2BD553}" type="pres">
      <dgm:prSet presAssocID="{9BC98CE7-B9DF-408A-B174-21949C6F3566}" presName="parentLin" presStyleCnt="0"/>
      <dgm:spPr/>
    </dgm:pt>
    <dgm:pt modelId="{84A92868-04B8-45C7-90C9-C95AFD6528F1}" type="pres">
      <dgm:prSet presAssocID="{9BC98CE7-B9DF-408A-B174-21949C6F3566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E9BA383-7C3A-42C5-9A25-510273ABBA31}" type="pres">
      <dgm:prSet presAssocID="{9BC98CE7-B9DF-408A-B174-21949C6F3566}" presName="parentText" presStyleLbl="node1" presStyleIdx="1" presStyleCnt="3" custScaleX="48980" custScaleY="47838" custLinFactNeighborX="-83193" custLinFactNeighborY="121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64C9B2-6DDA-495F-9C06-1ABEF3EB26D4}" type="pres">
      <dgm:prSet presAssocID="{9BC98CE7-B9DF-408A-B174-21949C6F3566}" presName="negativeSpace" presStyleCnt="0"/>
      <dgm:spPr/>
    </dgm:pt>
    <dgm:pt modelId="{E9F2F640-4E04-4B2E-AEC0-E6F93AF60E4A}" type="pres">
      <dgm:prSet presAssocID="{9BC98CE7-B9DF-408A-B174-21949C6F3566}" presName="childText" presStyleLbl="conFgAcc1" presStyleIdx="1" presStyleCnt="3">
        <dgm:presLayoutVars>
          <dgm:bulletEnabled val="1"/>
        </dgm:presLayoutVars>
      </dgm:prSet>
      <dgm:spPr/>
    </dgm:pt>
    <dgm:pt modelId="{CE1BF42C-6FD4-476D-9C1C-81BDC8FAB437}" type="pres">
      <dgm:prSet presAssocID="{15E8959C-38DA-4CAC-937F-62751CEFDE5D}" presName="spaceBetweenRectangles" presStyleCnt="0"/>
      <dgm:spPr/>
    </dgm:pt>
    <dgm:pt modelId="{BD7545F1-3505-4CDC-8E5C-2C1CD1DC355B}" type="pres">
      <dgm:prSet presAssocID="{138E9BBE-7D47-4B33-94D4-751D82BD58CC}" presName="parentLin" presStyleCnt="0"/>
      <dgm:spPr/>
    </dgm:pt>
    <dgm:pt modelId="{CDC2C839-7B84-41D6-97BF-48077DAFD0C5}" type="pres">
      <dgm:prSet presAssocID="{138E9BBE-7D47-4B33-94D4-751D82BD58C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138F277A-6369-4B5B-A2C7-0DDE8FDE83FA}" type="pres">
      <dgm:prSet presAssocID="{138E9BBE-7D47-4B33-94D4-751D82BD58CC}" presName="parentText" presStyleLbl="node1" presStyleIdx="2" presStyleCnt="3" custScaleX="63385" custScaleY="55377" custLinFactNeighborX="-83193" custLinFactNeighborY="183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A2CB26-B193-4200-8867-6BD2E829525C}" type="pres">
      <dgm:prSet presAssocID="{138E9BBE-7D47-4B33-94D4-751D82BD58CC}" presName="negativeSpace" presStyleCnt="0"/>
      <dgm:spPr/>
    </dgm:pt>
    <dgm:pt modelId="{41DBCD45-78A1-40FC-93B5-80473BEC1B71}" type="pres">
      <dgm:prSet presAssocID="{138E9BBE-7D47-4B33-94D4-751D82BD58CC}" presName="childText" presStyleLbl="conFgAcc1" presStyleIdx="2" presStyleCnt="3" custScaleY="119131">
        <dgm:presLayoutVars>
          <dgm:bulletEnabled val="1"/>
        </dgm:presLayoutVars>
      </dgm:prSet>
      <dgm:spPr/>
    </dgm:pt>
  </dgm:ptLst>
  <dgm:cxnLst>
    <dgm:cxn modelId="{B658DF03-9691-4F48-9D80-1EF6F630A761}" srcId="{177F07BD-11BC-4239-9DB0-115000779041}" destId="{9BC98CE7-B9DF-408A-B174-21949C6F3566}" srcOrd="1" destOrd="0" parTransId="{EA2BEC3A-E22E-4F59-A3C8-3718FB383293}" sibTransId="{15E8959C-38DA-4CAC-937F-62751CEFDE5D}"/>
    <dgm:cxn modelId="{67AEC96A-940D-46F1-BF67-6A4C89986477}" type="presOf" srcId="{138E9BBE-7D47-4B33-94D4-751D82BD58CC}" destId="{CDC2C839-7B84-41D6-97BF-48077DAFD0C5}" srcOrd="0" destOrd="0" presId="urn:microsoft.com/office/officeart/2005/8/layout/list1"/>
    <dgm:cxn modelId="{9A2FF931-C786-4929-9628-24B71515EEFC}" type="presOf" srcId="{177F07BD-11BC-4239-9DB0-115000779041}" destId="{1296E53E-E53C-4D37-96E9-A904F3F5C0A6}" srcOrd="0" destOrd="0" presId="urn:microsoft.com/office/officeart/2005/8/layout/list1"/>
    <dgm:cxn modelId="{91572C3A-EC89-4EB6-8EEE-CC19711218B4}" type="presOf" srcId="{9BC98CE7-B9DF-408A-B174-21949C6F3566}" destId="{84A92868-04B8-45C7-90C9-C95AFD6528F1}" srcOrd="0" destOrd="0" presId="urn:microsoft.com/office/officeart/2005/8/layout/list1"/>
    <dgm:cxn modelId="{AC0CE8B5-A6C9-456B-846A-3B351777D1A0}" type="presOf" srcId="{9BC98CE7-B9DF-408A-B174-21949C6F3566}" destId="{1E9BA383-7C3A-42C5-9A25-510273ABBA31}" srcOrd="1" destOrd="0" presId="urn:microsoft.com/office/officeart/2005/8/layout/list1"/>
    <dgm:cxn modelId="{D22A9A7B-3BCF-46FA-A973-620635C6DDC1}" type="presOf" srcId="{8664BAE9-1F47-49ED-99E3-1687E7C2272D}" destId="{B26DDF3F-C570-4EC2-A152-894F3B00B639}" srcOrd="1" destOrd="0" presId="urn:microsoft.com/office/officeart/2005/8/layout/list1"/>
    <dgm:cxn modelId="{28A7CA29-C1D3-4AC5-9C84-BCFBC6A6E989}" srcId="{177F07BD-11BC-4239-9DB0-115000779041}" destId="{138E9BBE-7D47-4B33-94D4-751D82BD58CC}" srcOrd="2" destOrd="0" parTransId="{FDCFC186-A000-4A8C-86D4-CA46E3F121B0}" sibTransId="{317974F5-D007-45CF-8893-71716C5350A0}"/>
    <dgm:cxn modelId="{A35F1C14-B918-4C82-9FB1-CD62D5C0F3FD}" srcId="{177F07BD-11BC-4239-9DB0-115000779041}" destId="{8664BAE9-1F47-49ED-99E3-1687E7C2272D}" srcOrd="0" destOrd="0" parTransId="{36226CD0-20F1-406F-B7A8-F63894BAB825}" sibTransId="{E734BB44-3CAD-437B-8EB1-8A8F1D37B4C0}"/>
    <dgm:cxn modelId="{C6972D1B-C5DE-49A7-BF3D-E2C0C7A17320}" type="presOf" srcId="{8664BAE9-1F47-49ED-99E3-1687E7C2272D}" destId="{85676058-3E50-47B1-A447-91D4F81B9F82}" srcOrd="0" destOrd="0" presId="urn:microsoft.com/office/officeart/2005/8/layout/list1"/>
    <dgm:cxn modelId="{6AE04A07-3306-454E-805D-A370D47993F6}" type="presOf" srcId="{138E9BBE-7D47-4B33-94D4-751D82BD58CC}" destId="{138F277A-6369-4B5B-A2C7-0DDE8FDE83FA}" srcOrd="1" destOrd="0" presId="urn:microsoft.com/office/officeart/2005/8/layout/list1"/>
    <dgm:cxn modelId="{7A912179-F105-4FE5-8F9D-0C0A2BE0D27D}" type="presParOf" srcId="{1296E53E-E53C-4D37-96E9-A904F3F5C0A6}" destId="{AA97F16B-0D31-49A0-AA7F-7089BF43868B}" srcOrd="0" destOrd="0" presId="urn:microsoft.com/office/officeart/2005/8/layout/list1"/>
    <dgm:cxn modelId="{0F428ECB-F977-4EF7-B6C9-35B259BBF51F}" type="presParOf" srcId="{AA97F16B-0D31-49A0-AA7F-7089BF43868B}" destId="{85676058-3E50-47B1-A447-91D4F81B9F82}" srcOrd="0" destOrd="0" presId="urn:microsoft.com/office/officeart/2005/8/layout/list1"/>
    <dgm:cxn modelId="{D3128039-4A28-45DA-A68D-194660FDE610}" type="presParOf" srcId="{AA97F16B-0D31-49A0-AA7F-7089BF43868B}" destId="{B26DDF3F-C570-4EC2-A152-894F3B00B639}" srcOrd="1" destOrd="0" presId="urn:microsoft.com/office/officeart/2005/8/layout/list1"/>
    <dgm:cxn modelId="{506A5C65-AB44-4E76-A2EF-4FF85746328F}" type="presParOf" srcId="{1296E53E-E53C-4D37-96E9-A904F3F5C0A6}" destId="{D7488446-8B87-4CCA-AFB5-47D1EF966AD2}" srcOrd="1" destOrd="0" presId="urn:microsoft.com/office/officeart/2005/8/layout/list1"/>
    <dgm:cxn modelId="{111CFC58-845C-400F-B7BD-F30DBE0FC6EC}" type="presParOf" srcId="{1296E53E-E53C-4D37-96E9-A904F3F5C0A6}" destId="{B25956CD-422A-494A-B947-4F1100206504}" srcOrd="2" destOrd="0" presId="urn:microsoft.com/office/officeart/2005/8/layout/list1"/>
    <dgm:cxn modelId="{B1D24C7A-F61F-48C0-B0F1-5C2DAB5646E9}" type="presParOf" srcId="{1296E53E-E53C-4D37-96E9-A904F3F5C0A6}" destId="{08882DFD-0CC9-4C5F-B0A2-563798E9DFEB}" srcOrd="3" destOrd="0" presId="urn:microsoft.com/office/officeart/2005/8/layout/list1"/>
    <dgm:cxn modelId="{E666FBD6-D7AE-4EB9-956B-20F6D5132484}" type="presParOf" srcId="{1296E53E-E53C-4D37-96E9-A904F3F5C0A6}" destId="{4DF7E8A4-998F-4FB0-A0AA-1446FC2BD553}" srcOrd="4" destOrd="0" presId="urn:microsoft.com/office/officeart/2005/8/layout/list1"/>
    <dgm:cxn modelId="{921229C2-0721-41B8-8964-C72943C18C65}" type="presParOf" srcId="{4DF7E8A4-998F-4FB0-A0AA-1446FC2BD553}" destId="{84A92868-04B8-45C7-90C9-C95AFD6528F1}" srcOrd="0" destOrd="0" presId="urn:microsoft.com/office/officeart/2005/8/layout/list1"/>
    <dgm:cxn modelId="{8D64A64B-ABA3-4F64-AAC4-FE979AACB8CB}" type="presParOf" srcId="{4DF7E8A4-998F-4FB0-A0AA-1446FC2BD553}" destId="{1E9BA383-7C3A-42C5-9A25-510273ABBA31}" srcOrd="1" destOrd="0" presId="urn:microsoft.com/office/officeart/2005/8/layout/list1"/>
    <dgm:cxn modelId="{05EB9E21-1ACA-4A88-B1BB-984619415B2F}" type="presParOf" srcId="{1296E53E-E53C-4D37-96E9-A904F3F5C0A6}" destId="{6B64C9B2-6DDA-495F-9C06-1ABEF3EB26D4}" srcOrd="5" destOrd="0" presId="urn:microsoft.com/office/officeart/2005/8/layout/list1"/>
    <dgm:cxn modelId="{391FFA1A-E22D-41CB-8552-4812017962CF}" type="presParOf" srcId="{1296E53E-E53C-4D37-96E9-A904F3F5C0A6}" destId="{E9F2F640-4E04-4B2E-AEC0-E6F93AF60E4A}" srcOrd="6" destOrd="0" presId="urn:microsoft.com/office/officeart/2005/8/layout/list1"/>
    <dgm:cxn modelId="{AC399551-AF5A-481E-8FDC-161895AF616E}" type="presParOf" srcId="{1296E53E-E53C-4D37-96E9-A904F3F5C0A6}" destId="{CE1BF42C-6FD4-476D-9C1C-81BDC8FAB437}" srcOrd="7" destOrd="0" presId="urn:microsoft.com/office/officeart/2005/8/layout/list1"/>
    <dgm:cxn modelId="{50730ADE-88FA-49F4-BE84-B28A78DE3836}" type="presParOf" srcId="{1296E53E-E53C-4D37-96E9-A904F3F5C0A6}" destId="{BD7545F1-3505-4CDC-8E5C-2C1CD1DC355B}" srcOrd="8" destOrd="0" presId="urn:microsoft.com/office/officeart/2005/8/layout/list1"/>
    <dgm:cxn modelId="{3CA84B58-9D9B-4E59-ABF6-BD5389CEE89B}" type="presParOf" srcId="{BD7545F1-3505-4CDC-8E5C-2C1CD1DC355B}" destId="{CDC2C839-7B84-41D6-97BF-48077DAFD0C5}" srcOrd="0" destOrd="0" presId="urn:microsoft.com/office/officeart/2005/8/layout/list1"/>
    <dgm:cxn modelId="{AEF865EF-6C7B-4355-9FD5-47A0C50DA0B7}" type="presParOf" srcId="{BD7545F1-3505-4CDC-8E5C-2C1CD1DC355B}" destId="{138F277A-6369-4B5B-A2C7-0DDE8FDE83FA}" srcOrd="1" destOrd="0" presId="urn:microsoft.com/office/officeart/2005/8/layout/list1"/>
    <dgm:cxn modelId="{A1AAC07A-F319-4977-B405-D22322C98DB1}" type="presParOf" srcId="{1296E53E-E53C-4D37-96E9-A904F3F5C0A6}" destId="{E0A2CB26-B193-4200-8867-6BD2E829525C}" srcOrd="9" destOrd="0" presId="urn:microsoft.com/office/officeart/2005/8/layout/list1"/>
    <dgm:cxn modelId="{A453E56A-FF63-4943-B509-0D7C2A565524}" type="presParOf" srcId="{1296E53E-E53C-4D37-96E9-A904F3F5C0A6}" destId="{41DBCD45-78A1-40FC-93B5-80473BEC1B71}" srcOrd="10" destOrd="0" presId="urn:microsoft.com/office/officeart/2005/8/layout/list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0B687-F9AF-4BD9-9192-A453E27D0A8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8E751E-F00C-4BAB-9AB3-6F13F2D90298}">
      <dgm:prSet phldrT="[Texto]" custT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r>
            <a:rPr lang="es-ES_tradnl" sz="2800" b="1" dirty="0" smtClean="0"/>
            <a:t>Gobierno abierto</a:t>
          </a:r>
          <a:endParaRPr lang="es-ES" sz="2800" b="1" dirty="0"/>
        </a:p>
      </dgm:t>
    </dgm:pt>
    <dgm:pt modelId="{1E53CDD2-1448-4EB9-B167-D989093CE7B4}" type="parTrans" cxnId="{8F0F6F9D-7104-4B75-85F7-1F48FE50EBD2}">
      <dgm:prSet/>
      <dgm:spPr/>
      <dgm:t>
        <a:bodyPr/>
        <a:lstStyle/>
        <a:p>
          <a:endParaRPr lang="es-ES"/>
        </a:p>
      </dgm:t>
    </dgm:pt>
    <dgm:pt modelId="{52F7AD69-879D-47C0-BC69-9ECE51416172}" type="sibTrans" cxnId="{8F0F6F9D-7104-4B75-85F7-1F48FE50EBD2}">
      <dgm:prSet/>
      <dgm:spPr/>
      <dgm:t>
        <a:bodyPr/>
        <a:lstStyle/>
        <a:p>
          <a:endParaRPr lang="es-ES"/>
        </a:p>
      </dgm:t>
    </dgm:pt>
    <dgm:pt modelId="{D6CADFDC-77A6-4E32-A16B-52ED0AFDEB0D}">
      <dgm:prSet phldrT="[Texto]" custT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endParaRPr lang="es-ES" sz="2800" b="1" dirty="0"/>
        </a:p>
      </dgm:t>
    </dgm:pt>
    <dgm:pt modelId="{895EF88E-29D4-46E6-8D1D-AAD37504B6D3}" type="parTrans" cxnId="{014B74E8-63AE-490C-B6B7-0DC1E1D70F3F}">
      <dgm:prSet/>
      <dgm:spPr/>
      <dgm:t>
        <a:bodyPr/>
        <a:lstStyle/>
        <a:p>
          <a:endParaRPr lang="es-ES"/>
        </a:p>
      </dgm:t>
    </dgm:pt>
    <dgm:pt modelId="{8AC5ED26-7FEC-4DAD-8F2E-10BF611E7FE7}" type="sibTrans" cxnId="{014B74E8-63AE-490C-B6B7-0DC1E1D70F3F}">
      <dgm:prSet/>
      <dgm:spPr/>
      <dgm:t>
        <a:bodyPr/>
        <a:lstStyle/>
        <a:p>
          <a:endParaRPr lang="es-ES"/>
        </a:p>
      </dgm:t>
    </dgm:pt>
    <dgm:pt modelId="{ADC97C00-E94F-4F30-9111-8C15407D6871}">
      <dgm:prSet phldrT="[Texto]" custT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r>
            <a:rPr lang="es-ES_tradnl" sz="2800" b="1" dirty="0" smtClean="0"/>
            <a:t>Big data</a:t>
          </a:r>
          <a:endParaRPr lang="es-ES" sz="2800" b="1" dirty="0"/>
        </a:p>
      </dgm:t>
    </dgm:pt>
    <dgm:pt modelId="{B961514A-6FC2-42C9-BC6C-91841F7EB967}" type="parTrans" cxnId="{1124D8C9-AD37-4D90-AC01-8E11DF8158A1}">
      <dgm:prSet/>
      <dgm:spPr/>
      <dgm:t>
        <a:bodyPr/>
        <a:lstStyle/>
        <a:p>
          <a:endParaRPr lang="es-ES"/>
        </a:p>
      </dgm:t>
    </dgm:pt>
    <dgm:pt modelId="{D54DE445-B809-4859-84C4-6A67439BEEDD}" type="sibTrans" cxnId="{1124D8C9-AD37-4D90-AC01-8E11DF8158A1}">
      <dgm:prSet/>
      <dgm:spPr/>
      <dgm:t>
        <a:bodyPr/>
        <a:lstStyle/>
        <a:p>
          <a:endParaRPr lang="es-ES"/>
        </a:p>
      </dgm:t>
    </dgm:pt>
    <dgm:pt modelId="{75893FDA-B639-47ED-9CB2-B72BFD3C812D}" type="pres">
      <dgm:prSet presAssocID="{E370B687-F9AF-4BD9-9192-A453E27D0A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2D0538-6A8E-4CA4-BD51-6DE459ECAFE4}" type="pres">
      <dgm:prSet presAssocID="{E370B687-F9AF-4BD9-9192-A453E27D0A86}" presName="radial" presStyleCnt="0">
        <dgm:presLayoutVars>
          <dgm:animLvl val="ctr"/>
        </dgm:presLayoutVars>
      </dgm:prSet>
      <dgm:spPr/>
    </dgm:pt>
    <dgm:pt modelId="{5EE367AA-93D1-4705-8ADA-D713891F33F7}" type="pres">
      <dgm:prSet presAssocID="{A88E751E-F00C-4BAB-9AB3-6F13F2D90298}" presName="centerShape" presStyleLbl="vennNode1" presStyleIdx="0" presStyleCnt="3" custScaleX="132693" custScaleY="123989" custLinFactNeighborX="33077" custLinFactNeighborY="22964"/>
      <dgm:spPr/>
      <dgm:t>
        <a:bodyPr/>
        <a:lstStyle/>
        <a:p>
          <a:endParaRPr lang="es-ES"/>
        </a:p>
      </dgm:t>
    </dgm:pt>
    <dgm:pt modelId="{E9A30D3E-95D0-4C57-BB13-8492C2640CFB}" type="pres">
      <dgm:prSet presAssocID="{D6CADFDC-77A6-4E32-A16B-52ED0AFDEB0D}" presName="node" presStyleLbl="vennNode1" presStyleIdx="1" presStyleCnt="3" custScaleX="282972" custScaleY="226792" custRadScaleRad="53068" custRadScaleInc="-105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87142E-E2D5-4C63-982A-B7E24F8B95E4}" type="pres">
      <dgm:prSet presAssocID="{ADC97C00-E94F-4F30-9111-8C15407D6871}" presName="node" presStyleLbl="vennNode1" presStyleIdx="2" presStyleCnt="3" custScaleX="247233" custScaleY="245772" custRadScaleRad="118503" custRadScaleInc="370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4B74E8-63AE-490C-B6B7-0DC1E1D70F3F}" srcId="{A88E751E-F00C-4BAB-9AB3-6F13F2D90298}" destId="{D6CADFDC-77A6-4E32-A16B-52ED0AFDEB0D}" srcOrd="0" destOrd="0" parTransId="{895EF88E-29D4-46E6-8D1D-AAD37504B6D3}" sibTransId="{8AC5ED26-7FEC-4DAD-8F2E-10BF611E7FE7}"/>
    <dgm:cxn modelId="{15253271-02F8-4126-8F97-79F1CAA1C9A4}" type="presOf" srcId="{ADC97C00-E94F-4F30-9111-8C15407D6871}" destId="{B587142E-E2D5-4C63-982A-B7E24F8B95E4}" srcOrd="0" destOrd="0" presId="urn:microsoft.com/office/officeart/2005/8/layout/radial3"/>
    <dgm:cxn modelId="{DFD0CB5B-3FD0-4CE2-9B23-3C0DFEE959DF}" type="presOf" srcId="{D6CADFDC-77A6-4E32-A16B-52ED0AFDEB0D}" destId="{E9A30D3E-95D0-4C57-BB13-8492C2640CFB}" srcOrd="0" destOrd="0" presId="urn:microsoft.com/office/officeart/2005/8/layout/radial3"/>
    <dgm:cxn modelId="{C80DB703-769E-4955-B860-1F8EC52DDFAB}" type="presOf" srcId="{A88E751E-F00C-4BAB-9AB3-6F13F2D90298}" destId="{5EE367AA-93D1-4705-8ADA-D713891F33F7}" srcOrd="0" destOrd="0" presId="urn:microsoft.com/office/officeart/2005/8/layout/radial3"/>
    <dgm:cxn modelId="{33DF349F-2074-4AD9-93C1-9114674632C8}" type="presOf" srcId="{E370B687-F9AF-4BD9-9192-A453E27D0A86}" destId="{75893FDA-B639-47ED-9CB2-B72BFD3C812D}" srcOrd="0" destOrd="0" presId="urn:microsoft.com/office/officeart/2005/8/layout/radial3"/>
    <dgm:cxn modelId="{8F0F6F9D-7104-4B75-85F7-1F48FE50EBD2}" srcId="{E370B687-F9AF-4BD9-9192-A453E27D0A86}" destId="{A88E751E-F00C-4BAB-9AB3-6F13F2D90298}" srcOrd="0" destOrd="0" parTransId="{1E53CDD2-1448-4EB9-B167-D989093CE7B4}" sibTransId="{52F7AD69-879D-47C0-BC69-9ECE51416172}"/>
    <dgm:cxn modelId="{1124D8C9-AD37-4D90-AC01-8E11DF8158A1}" srcId="{A88E751E-F00C-4BAB-9AB3-6F13F2D90298}" destId="{ADC97C00-E94F-4F30-9111-8C15407D6871}" srcOrd="1" destOrd="0" parTransId="{B961514A-6FC2-42C9-BC6C-91841F7EB967}" sibTransId="{D54DE445-B809-4859-84C4-6A67439BEEDD}"/>
    <dgm:cxn modelId="{E0314616-6C54-4AA5-B1D7-5A99E212E216}" type="presParOf" srcId="{75893FDA-B639-47ED-9CB2-B72BFD3C812D}" destId="{A92D0538-6A8E-4CA4-BD51-6DE459ECAFE4}" srcOrd="0" destOrd="0" presId="urn:microsoft.com/office/officeart/2005/8/layout/radial3"/>
    <dgm:cxn modelId="{2FBE34F1-51DB-4F9D-AEC1-3AEDF8D9749C}" type="presParOf" srcId="{A92D0538-6A8E-4CA4-BD51-6DE459ECAFE4}" destId="{5EE367AA-93D1-4705-8ADA-D713891F33F7}" srcOrd="0" destOrd="0" presId="urn:microsoft.com/office/officeart/2005/8/layout/radial3"/>
    <dgm:cxn modelId="{550CB730-3CAD-46AF-9681-EA4CCEE8321A}" type="presParOf" srcId="{A92D0538-6A8E-4CA4-BD51-6DE459ECAFE4}" destId="{E9A30D3E-95D0-4C57-BB13-8492C2640CFB}" srcOrd="1" destOrd="0" presId="urn:microsoft.com/office/officeart/2005/8/layout/radial3"/>
    <dgm:cxn modelId="{CF0287B7-A350-4886-824D-D9BBC6102F91}" type="presParOf" srcId="{A92D0538-6A8E-4CA4-BD51-6DE459ECAFE4}" destId="{B587142E-E2D5-4C63-982A-B7E24F8B95E4}" srcOrd="2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956CD-422A-494A-B947-4F1100206504}">
      <dsp:nvSpPr>
        <dsp:cNvPr id="0" name=""/>
        <dsp:cNvSpPr/>
      </dsp:nvSpPr>
      <dsp:spPr>
        <a:xfrm>
          <a:off x="0" y="699667"/>
          <a:ext cx="8568952" cy="13885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DDF3F-C570-4EC2-A152-894F3B00B639}">
      <dsp:nvSpPr>
        <dsp:cNvPr id="0" name=""/>
        <dsp:cNvSpPr/>
      </dsp:nvSpPr>
      <dsp:spPr>
        <a:xfrm>
          <a:off x="81246" y="936101"/>
          <a:ext cx="3946019" cy="735821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Mapa de balleneros</a:t>
          </a:r>
          <a:endParaRPr lang="es-ES" sz="2900" kern="1200" dirty="0"/>
        </a:p>
      </dsp:txBody>
      <dsp:txXfrm>
        <a:off x="117166" y="972021"/>
        <a:ext cx="3874179" cy="663981"/>
      </dsp:txXfrm>
    </dsp:sp>
    <dsp:sp modelId="{E9F2F640-4E04-4B2E-AEC0-E6F93AF60E4A}">
      <dsp:nvSpPr>
        <dsp:cNvPr id="0" name=""/>
        <dsp:cNvSpPr/>
      </dsp:nvSpPr>
      <dsp:spPr>
        <a:xfrm>
          <a:off x="0" y="2369025"/>
          <a:ext cx="8568952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BA383-7C3A-42C5-9A25-510273ABBA31}">
      <dsp:nvSpPr>
        <dsp:cNvPr id="0" name=""/>
        <dsp:cNvSpPr/>
      </dsp:nvSpPr>
      <dsp:spPr>
        <a:xfrm>
          <a:off x="72009" y="2588934"/>
          <a:ext cx="2937950" cy="734332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Mapa de barcos </a:t>
          </a:r>
          <a:endParaRPr lang="es-ES" sz="2900" kern="1200" dirty="0"/>
        </a:p>
      </dsp:txBody>
      <dsp:txXfrm>
        <a:off x="107856" y="2624781"/>
        <a:ext cx="2866256" cy="662638"/>
      </dsp:txXfrm>
    </dsp:sp>
    <dsp:sp modelId="{41DBCD45-78A1-40FC-93B5-80473BEC1B71}">
      <dsp:nvSpPr>
        <dsp:cNvPr id="0" name=""/>
        <dsp:cNvSpPr/>
      </dsp:nvSpPr>
      <dsp:spPr>
        <a:xfrm>
          <a:off x="0" y="4042764"/>
          <a:ext cx="8568952" cy="1561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F277A-6369-4B5B-A2C7-0DDE8FDE83FA}">
      <dsp:nvSpPr>
        <dsp:cNvPr id="0" name=""/>
        <dsp:cNvSpPr/>
      </dsp:nvSpPr>
      <dsp:spPr>
        <a:xfrm>
          <a:off x="72009" y="4241336"/>
          <a:ext cx="3802001" cy="850059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Mapa de </a:t>
          </a:r>
          <a:r>
            <a:rPr lang="es-ES_tradnl" sz="2900" i="1" kern="1200" dirty="0" err="1" smtClean="0"/>
            <a:t>reefers</a:t>
          </a:r>
          <a:endParaRPr lang="es-ES" sz="2900" i="1" kern="1200" dirty="0"/>
        </a:p>
      </dsp:txBody>
      <dsp:txXfrm>
        <a:off x="113505" y="4282832"/>
        <a:ext cx="3719009" cy="767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367AA-93D1-4705-8ADA-D713891F33F7}">
      <dsp:nvSpPr>
        <dsp:cNvPr id="0" name=""/>
        <dsp:cNvSpPr/>
      </dsp:nvSpPr>
      <dsp:spPr>
        <a:xfrm>
          <a:off x="3267307" y="1687293"/>
          <a:ext cx="4020794" cy="3757050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/>
            <a:t>Gobierno abierto</a:t>
          </a:r>
          <a:endParaRPr lang="es-ES" sz="2800" b="1" kern="1200" dirty="0"/>
        </a:p>
      </dsp:txBody>
      <dsp:txXfrm>
        <a:off x="3856139" y="2237500"/>
        <a:ext cx="2843130" cy="2656636"/>
      </dsp:txXfrm>
    </dsp:sp>
    <dsp:sp modelId="{E9A30D3E-95D0-4C57-BB13-8492C2640CFB}">
      <dsp:nvSpPr>
        <dsp:cNvPr id="0" name=""/>
        <dsp:cNvSpPr/>
      </dsp:nvSpPr>
      <dsp:spPr>
        <a:xfrm>
          <a:off x="1488015" y="-48774"/>
          <a:ext cx="4287235" cy="3436066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b="1" kern="1200" dirty="0"/>
        </a:p>
      </dsp:txBody>
      <dsp:txXfrm>
        <a:off x="2115866" y="454426"/>
        <a:ext cx="3031533" cy="2429666"/>
      </dsp:txXfrm>
    </dsp:sp>
    <dsp:sp modelId="{B587142E-E2D5-4C63-982A-B7E24F8B95E4}">
      <dsp:nvSpPr>
        <dsp:cNvPr id="0" name=""/>
        <dsp:cNvSpPr/>
      </dsp:nvSpPr>
      <dsp:spPr>
        <a:xfrm>
          <a:off x="0" y="1720739"/>
          <a:ext cx="3745762" cy="3723627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/>
            <a:t>Big data</a:t>
          </a:r>
          <a:endParaRPr lang="es-ES" sz="2800" b="1" kern="1200" dirty="0"/>
        </a:p>
      </dsp:txBody>
      <dsp:txXfrm>
        <a:off x="548554" y="2266052"/>
        <a:ext cx="2648654" cy="2633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E29EBF-E08C-4D7E-A114-6433E2F6A53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0267B5-BBD7-46A9-9281-AF8A8F0AFCA1}" type="datetimeFigureOut">
              <a:rPr lang="es-ES" smtClean="0"/>
              <a:t>21/10/2018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uskarabildua.eus/euskara/aurkezpen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artodb.github.io/reefers/#9120217/5/9.25/-10.0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6796336" cy="2088232"/>
          </a:xfrm>
        </p:spPr>
        <p:txBody>
          <a:bodyPr>
            <a:normAutofit/>
          </a:bodyPr>
          <a:lstStyle/>
          <a:p>
            <a:r>
              <a:rPr lang="es-ES" sz="1800" b="1" dirty="0" err="1">
                <a:solidFill>
                  <a:srgbClr val="C00000"/>
                </a:solidFill>
              </a:rPr>
              <a:t>Gobernu</a:t>
            </a:r>
            <a:r>
              <a:rPr lang="es-ES" sz="1800" b="1" dirty="0">
                <a:solidFill>
                  <a:srgbClr val="C00000"/>
                </a:solidFill>
              </a:rPr>
              <a:t> </a:t>
            </a:r>
            <a:r>
              <a:rPr lang="es-ES" sz="1800" b="1" dirty="0" err="1">
                <a:solidFill>
                  <a:srgbClr val="C00000"/>
                </a:solidFill>
              </a:rPr>
              <a:t>irekietarako</a:t>
            </a:r>
            <a:r>
              <a:rPr lang="es-ES" sz="1800" b="1" dirty="0">
                <a:solidFill>
                  <a:srgbClr val="C00000"/>
                </a:solidFill>
              </a:rPr>
              <a:t> </a:t>
            </a:r>
            <a:r>
              <a:rPr lang="es-ES" sz="1800" b="1" dirty="0" err="1" smtClean="0">
                <a:solidFill>
                  <a:srgbClr val="C00000"/>
                </a:solidFill>
              </a:rPr>
              <a:t>teknologiak</a:t>
            </a:r>
            <a:r>
              <a:rPr lang="es-ES" sz="1800" b="1" dirty="0" smtClean="0">
                <a:solidFill>
                  <a:srgbClr val="C00000"/>
                </a:solidFill>
              </a:rPr>
              <a:t>: </a:t>
            </a:r>
            <a:r>
              <a:rPr lang="es-ES" sz="1800" b="1" dirty="0" err="1" smtClean="0">
                <a:solidFill>
                  <a:srgbClr val="C00000"/>
                </a:solidFill>
              </a:rPr>
              <a:t>gardentasuna</a:t>
            </a:r>
            <a:r>
              <a:rPr lang="es-ES" sz="1800" b="1" dirty="0" smtClean="0">
                <a:solidFill>
                  <a:srgbClr val="C00000"/>
                </a:solidFill>
              </a:rPr>
              <a:t> </a:t>
            </a:r>
            <a:r>
              <a:rPr lang="es-ES" sz="1800" b="1" dirty="0">
                <a:solidFill>
                  <a:srgbClr val="C00000"/>
                </a:solidFill>
              </a:rPr>
              <a:t>/ parte </a:t>
            </a:r>
            <a:r>
              <a:rPr lang="es-ES" sz="1800" b="1" dirty="0" err="1">
                <a:solidFill>
                  <a:srgbClr val="C00000"/>
                </a:solidFill>
              </a:rPr>
              <a:t>hartzea</a:t>
            </a:r>
            <a:r>
              <a:rPr lang="es-ES" sz="1800" b="1" dirty="0">
                <a:solidFill>
                  <a:srgbClr val="C00000"/>
                </a:solidFill>
              </a:rPr>
              <a:t> / </a:t>
            </a:r>
            <a:r>
              <a:rPr lang="es-ES" sz="1800" b="1" dirty="0" err="1" smtClean="0">
                <a:solidFill>
                  <a:srgbClr val="C00000"/>
                </a:solidFill>
              </a:rPr>
              <a:t>berrikuntza</a:t>
            </a:r>
            <a:r>
              <a:rPr lang="es-ES" sz="1800" b="1" dirty="0" smtClean="0">
                <a:solidFill>
                  <a:srgbClr val="C00000"/>
                </a:solidFill>
              </a:rPr>
              <a:t> - </a:t>
            </a:r>
            <a:r>
              <a:rPr lang="es-ES" sz="1800" b="1" dirty="0">
                <a:solidFill>
                  <a:srgbClr val="C00000"/>
                </a:solidFill>
              </a:rPr>
              <a:t>2018 URRIAK </a:t>
            </a:r>
            <a:r>
              <a:rPr lang="es-ES" sz="1800" b="1" dirty="0" smtClean="0">
                <a:solidFill>
                  <a:srgbClr val="C00000"/>
                </a:solidFill>
              </a:rPr>
              <a:t>25</a:t>
            </a:r>
            <a:r>
              <a:rPr lang="es-ES" sz="1800" b="1" dirty="0">
                <a:solidFill>
                  <a:srgbClr val="C00000"/>
                </a:solidFill>
              </a:rPr>
              <a:t> </a:t>
            </a:r>
            <a:r>
              <a:rPr lang="es-ES" sz="1800" b="1" dirty="0" smtClean="0">
                <a:solidFill>
                  <a:srgbClr val="C00000"/>
                </a:solidFill>
              </a:rPr>
              <a:t>09:00 -14:00   </a:t>
            </a:r>
            <a:endParaRPr lang="en-GB" sz="1800" b="1" dirty="0" smtClean="0">
              <a:solidFill>
                <a:srgbClr val="C00000"/>
              </a:solidFill>
            </a:endParaRPr>
          </a:p>
          <a:p>
            <a:r>
              <a:rPr lang="en-GB" sz="1800" dirty="0" err="1" smtClean="0">
                <a:solidFill>
                  <a:schemeClr val="tx1"/>
                </a:solidFill>
              </a:rPr>
              <a:t>Miren</a:t>
            </a:r>
            <a:r>
              <a:rPr lang="en-GB" sz="1800" dirty="0" smtClean="0">
                <a:solidFill>
                  <a:schemeClr val="tx1"/>
                </a:solidFill>
              </a:rPr>
              <a:t> Gutiérrez</a:t>
            </a:r>
          </a:p>
          <a:p>
            <a:r>
              <a:rPr lang="en-GB" sz="1800" dirty="0" err="1" smtClean="0">
                <a:solidFill>
                  <a:schemeClr val="tx1"/>
                </a:solidFill>
              </a:rPr>
              <a:t>Directora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</a:rPr>
              <a:t>Programa</a:t>
            </a:r>
            <a:r>
              <a:rPr lang="en-GB" sz="1800" dirty="0" smtClean="0">
                <a:solidFill>
                  <a:schemeClr val="tx1"/>
                </a:solidFill>
              </a:rPr>
              <a:t> “</a:t>
            </a:r>
            <a:r>
              <a:rPr lang="en-GB" sz="1800" dirty="0" err="1" smtClean="0">
                <a:solidFill>
                  <a:schemeClr val="tx1"/>
                </a:solidFill>
              </a:rPr>
              <a:t>Análisis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</a:rPr>
              <a:t>investigación</a:t>
            </a:r>
            <a:r>
              <a:rPr lang="en-GB" sz="1800" dirty="0" smtClean="0">
                <a:solidFill>
                  <a:schemeClr val="tx1"/>
                </a:solidFill>
              </a:rPr>
              <a:t> y </a:t>
            </a:r>
            <a:r>
              <a:rPr lang="en-GB" sz="1800" dirty="0" err="1" smtClean="0">
                <a:solidFill>
                  <a:schemeClr val="tx1"/>
                </a:solidFill>
              </a:rPr>
              <a:t>comunicación</a:t>
            </a:r>
            <a:r>
              <a:rPr lang="en-GB" sz="1800" dirty="0" smtClean="0">
                <a:solidFill>
                  <a:schemeClr val="tx1"/>
                </a:solidFill>
              </a:rPr>
              <a:t> de </a:t>
            </a:r>
            <a:r>
              <a:rPr lang="en-GB" sz="1800" dirty="0" err="1" smtClean="0">
                <a:solidFill>
                  <a:schemeClr val="tx1"/>
                </a:solidFill>
              </a:rPr>
              <a:t>datos</a:t>
            </a:r>
            <a:r>
              <a:rPr lang="en-GB" sz="1800" dirty="0" smtClean="0">
                <a:solidFill>
                  <a:schemeClr val="tx1"/>
                </a:solidFill>
              </a:rPr>
              <a:t>”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Universidad de </a:t>
            </a:r>
            <a:r>
              <a:rPr lang="en-GB" sz="1800" dirty="0" err="1" smtClean="0">
                <a:solidFill>
                  <a:schemeClr val="tx1"/>
                </a:solidFill>
              </a:rPr>
              <a:t>Deusto</a:t>
            </a:r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m.gutierrez@deusto.es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914" y="332656"/>
            <a:ext cx="6868344" cy="3168352"/>
          </a:xfrm>
        </p:spPr>
        <p:txBody>
          <a:bodyPr>
            <a:noAutofit/>
          </a:bodyPr>
          <a:lstStyle/>
          <a:p>
            <a:r>
              <a:rPr lang="es-ES" sz="4800" b="1" i="1" dirty="0" smtClean="0">
                <a:solidFill>
                  <a:schemeClr val="tx1"/>
                </a:solidFill>
              </a:rPr>
              <a:t>“(Big) </a:t>
            </a:r>
            <a:r>
              <a:rPr lang="es-ES" sz="4800" b="1" i="1" dirty="0">
                <a:solidFill>
                  <a:schemeClr val="tx1"/>
                </a:solidFill>
              </a:rPr>
              <a:t>data </a:t>
            </a:r>
            <a:r>
              <a:rPr lang="es-ES" sz="4800" b="1" dirty="0">
                <a:solidFill>
                  <a:schemeClr val="tx1"/>
                </a:solidFill>
              </a:rPr>
              <a:t>para ciudadanía: Casos de uso de datos </a:t>
            </a:r>
            <a:r>
              <a:rPr lang="es-ES" sz="4800" b="1" dirty="0" smtClean="0">
                <a:solidFill>
                  <a:schemeClr val="tx1"/>
                </a:solidFill>
              </a:rPr>
              <a:t>(¿abiertos?) para </a:t>
            </a:r>
            <a:r>
              <a:rPr lang="es-ES" sz="4800" b="1" dirty="0">
                <a:solidFill>
                  <a:schemeClr val="tx1"/>
                </a:solidFill>
              </a:rPr>
              <a:t>el cambio </a:t>
            </a:r>
            <a:r>
              <a:rPr lang="es-ES" sz="4800" b="1" dirty="0" smtClean="0">
                <a:solidFill>
                  <a:schemeClr val="tx1"/>
                </a:solidFill>
              </a:rPr>
              <a:t>social”</a:t>
            </a:r>
            <a:endParaRPr lang="es-ES" sz="4800" b="1" dirty="0">
              <a:solidFill>
                <a:schemeClr val="tx1"/>
              </a:solidFill>
              <a:hlinkClick r:id="rId2"/>
            </a:endParaRPr>
          </a:p>
        </p:txBody>
      </p:sp>
      <p:pic>
        <p:nvPicPr>
          <p:cNvPr id="1026" name="Picture 2" descr="Image result for deu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448632" cy="7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ushahi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347950"/>
            <a:ext cx="8496944" cy="54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314122"/>
            <a:ext cx="87129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4400" b="1" dirty="0" smtClean="0">
                <a:solidFill>
                  <a:srgbClr val="C00000"/>
                </a:solidFill>
              </a:rPr>
              <a:t>3. Plataformas </a:t>
            </a:r>
            <a:r>
              <a:rPr lang="es-ES_tradnl" sz="4400" b="1" dirty="0">
                <a:solidFill>
                  <a:srgbClr val="C00000"/>
                </a:solidFill>
              </a:rPr>
              <a:t>de </a:t>
            </a:r>
            <a:r>
              <a:rPr lang="es-ES_tradnl" sz="4400" b="1" i="1" dirty="0">
                <a:solidFill>
                  <a:srgbClr val="C00000"/>
                </a:solidFill>
              </a:rPr>
              <a:t>crowdsourcing</a:t>
            </a:r>
            <a:endParaRPr lang="es-ES" sz="4400" b="1" i="1" dirty="0">
              <a:solidFill>
                <a:srgbClr val="C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59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5932"/>
            <a:ext cx="89644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</a:rPr>
              <a:t>Mapa</a:t>
            </a:r>
            <a:r>
              <a:rPr lang="en-GB" sz="3200" b="1" dirty="0" smtClean="0">
                <a:solidFill>
                  <a:srgbClr val="C00000"/>
                </a:solidFill>
              </a:rPr>
              <a:t> de Haiti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 smtClean="0"/>
              <a:t>12 </a:t>
            </a:r>
            <a:r>
              <a:rPr lang="es-ES" sz="2400" dirty="0"/>
              <a:t>de enero de 2010, </a:t>
            </a:r>
            <a:r>
              <a:rPr lang="es-ES" sz="2400" dirty="0" smtClean="0"/>
              <a:t>7:00 pm: terremoto </a:t>
            </a:r>
            <a:r>
              <a:rPr lang="es-ES" sz="2400" dirty="0"/>
              <a:t>de magnitud 7.3 </a:t>
            </a:r>
            <a:r>
              <a:rPr lang="es-ES" sz="2400" dirty="0" smtClean="0"/>
              <a:t>golpea Haití</a:t>
            </a:r>
            <a:r>
              <a:rPr lang="es-ES" sz="2400" dirty="0"/>
              <a:t>, seguido de </a:t>
            </a:r>
            <a:r>
              <a:rPr lang="es-ES" sz="2400" dirty="0" smtClean="0"/>
              <a:t>50 cincuenta réplicas; 220,000 </a:t>
            </a:r>
            <a:r>
              <a:rPr lang="es-ES" sz="2400" dirty="0"/>
              <a:t>personas </a:t>
            </a:r>
            <a:r>
              <a:rPr lang="es-ES" sz="2400" dirty="0" smtClean="0"/>
              <a:t>mueren y 300,000 heridas.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 err="1" smtClean="0"/>
              <a:t>Ushahidi</a:t>
            </a:r>
            <a:r>
              <a:rPr lang="es-ES" sz="2400" dirty="0" smtClean="0"/>
              <a:t> crea mapa visualizando </a:t>
            </a:r>
            <a:r>
              <a:rPr lang="es-ES" sz="2400" i="1" dirty="0" smtClean="0"/>
              <a:t>tweets</a:t>
            </a:r>
            <a:r>
              <a:rPr lang="es-ES" sz="2400" dirty="0" smtClean="0"/>
              <a:t> </a:t>
            </a:r>
            <a:r>
              <a:rPr lang="es-ES" sz="2400" dirty="0"/>
              <a:t>y comentarios de </a:t>
            </a:r>
            <a:r>
              <a:rPr lang="es-ES" sz="2400" dirty="0" smtClean="0"/>
              <a:t>Facebook. </a:t>
            </a:r>
            <a:endParaRPr lang="es-E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400" dirty="0"/>
              <a:t>E</a:t>
            </a:r>
            <a:r>
              <a:rPr lang="es-ES" sz="2400" dirty="0" smtClean="0"/>
              <a:t>n 3 horas ya </a:t>
            </a:r>
            <a:r>
              <a:rPr lang="es-ES" sz="2400" dirty="0"/>
              <a:t>estaban visualizando informes </a:t>
            </a:r>
            <a:r>
              <a:rPr lang="es-ES" sz="2400" dirty="0" smtClean="0"/>
              <a:t>verificados.</a:t>
            </a:r>
            <a:endParaRPr lang="es-ES" sz="2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400" dirty="0"/>
              <a:t>E</a:t>
            </a:r>
            <a:r>
              <a:rPr lang="es-ES" sz="2400" dirty="0" smtClean="0"/>
              <a:t>n 2 semanas </a:t>
            </a:r>
            <a:r>
              <a:rPr lang="es-ES" sz="2400" dirty="0"/>
              <a:t>se estableció </a:t>
            </a:r>
            <a:r>
              <a:rPr lang="es-ES" sz="2400" dirty="0" smtClean="0"/>
              <a:t>un canal de </a:t>
            </a:r>
            <a:r>
              <a:rPr lang="es-ES" sz="2400" dirty="0"/>
              <a:t>mensajes de texto y </a:t>
            </a:r>
            <a:r>
              <a:rPr lang="es-ES" sz="2400" dirty="0" smtClean="0"/>
              <a:t>100s </a:t>
            </a:r>
            <a:r>
              <a:rPr lang="es-ES" sz="2400" dirty="0" smtClean="0"/>
              <a:t>voluntarias y voluntarios de </a:t>
            </a:r>
            <a:r>
              <a:rPr lang="es-ES" sz="2400" dirty="0"/>
              <a:t>todo el mundo </a:t>
            </a:r>
            <a:r>
              <a:rPr lang="es-ES" sz="2400" dirty="0" smtClean="0"/>
              <a:t>recopilaron, mapearon y verificaron 1,500 </a:t>
            </a:r>
            <a:r>
              <a:rPr lang="es-ES" sz="2400" dirty="0"/>
              <a:t>informes de emergencias y </a:t>
            </a:r>
            <a:r>
              <a:rPr lang="es-ES" sz="2400" dirty="0" smtClean="0"/>
              <a:t>peticiones de ayuda.</a:t>
            </a:r>
            <a:endParaRPr lang="es-ES" sz="2400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ES" sz="2400" dirty="0"/>
              <a:t>U</a:t>
            </a:r>
            <a:r>
              <a:rPr lang="es-ES" sz="2400" dirty="0" smtClean="0"/>
              <a:t>na </a:t>
            </a:r>
            <a:r>
              <a:rPr lang="es-ES" sz="2400" dirty="0"/>
              <a:t>evaluación </a:t>
            </a:r>
            <a:r>
              <a:rPr lang="es-ES" sz="2400" dirty="0" smtClean="0"/>
              <a:t>independiente determina que el mapa: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400" dirty="0"/>
              <a:t>C</a:t>
            </a:r>
            <a:r>
              <a:rPr lang="es-ES" sz="2400" dirty="0" smtClean="0"/>
              <a:t>ubrió huecos de </a:t>
            </a:r>
            <a:r>
              <a:rPr lang="es-ES" sz="2400" dirty="0"/>
              <a:t>información </a:t>
            </a:r>
            <a:r>
              <a:rPr lang="es-ES" sz="2400" dirty="0" smtClean="0"/>
              <a:t>antes </a:t>
            </a:r>
            <a:r>
              <a:rPr lang="es-ES" sz="2400" dirty="0"/>
              <a:t>de que </a:t>
            </a:r>
            <a:r>
              <a:rPr lang="es-ES" sz="2400" dirty="0" smtClean="0"/>
              <a:t>grandes </a:t>
            </a:r>
            <a:r>
              <a:rPr lang="es-ES" sz="2400" dirty="0"/>
              <a:t>organizaciones fueran </a:t>
            </a:r>
            <a:r>
              <a:rPr lang="es-ES" sz="2400" dirty="0" smtClean="0"/>
              <a:t>operativas.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400" dirty="0"/>
              <a:t>P</a:t>
            </a:r>
            <a:r>
              <a:rPr lang="es-ES" sz="2400" dirty="0" smtClean="0"/>
              <a:t>roporcionó datos </a:t>
            </a:r>
            <a:r>
              <a:rPr lang="es-ES" sz="2400" dirty="0" err="1"/>
              <a:t>geolocalizados</a:t>
            </a:r>
            <a:r>
              <a:rPr lang="es-ES" sz="2400" dirty="0"/>
              <a:t> a pequeñas organizaciones </a:t>
            </a:r>
            <a:r>
              <a:rPr lang="es-ES" sz="2400" dirty="0" smtClean="0"/>
              <a:t>que </a:t>
            </a:r>
            <a:r>
              <a:rPr lang="es-ES" sz="2400" dirty="0"/>
              <a:t>no tenían presencia en </a:t>
            </a:r>
            <a:r>
              <a:rPr lang="es-ES" sz="2400" dirty="0" smtClean="0"/>
              <a:t>terreno.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400" dirty="0"/>
              <a:t>O</a:t>
            </a:r>
            <a:r>
              <a:rPr lang="es-ES" sz="2400" dirty="0" smtClean="0"/>
              <a:t>freció </a:t>
            </a:r>
            <a:r>
              <a:rPr lang="es-ES" sz="2400" dirty="0"/>
              <a:t>conocimiento situacional </a:t>
            </a:r>
            <a:r>
              <a:rPr lang="es-ES" sz="2400" dirty="0" smtClean="0"/>
              <a:t>con </a:t>
            </a:r>
            <a:r>
              <a:rPr lang="es-ES" sz="2400" dirty="0"/>
              <a:t>alto grado de </a:t>
            </a:r>
            <a:r>
              <a:rPr lang="es-ES" sz="2400" dirty="0" smtClean="0"/>
              <a:t>precisión</a:t>
            </a:r>
            <a:r>
              <a:rPr lang="es-ES" sz="2400" dirty="0"/>
              <a:t>.</a:t>
            </a:r>
            <a:endParaRPr lang="es-ES" sz="2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400" dirty="0"/>
              <a:t>P</a:t>
            </a:r>
            <a:r>
              <a:rPr lang="es-ES" sz="2400" dirty="0" smtClean="0"/>
              <a:t>ermitió toma </a:t>
            </a:r>
            <a:r>
              <a:rPr lang="es-ES" sz="2400" dirty="0"/>
              <a:t>de decisiones </a:t>
            </a:r>
            <a:r>
              <a:rPr lang="es-ES" sz="2400" dirty="0" smtClean="0"/>
              <a:t>a ciudadanía.</a:t>
            </a:r>
          </a:p>
        </p:txBody>
      </p:sp>
    </p:spTree>
    <p:extLst>
      <p:ext uri="{BB962C8B-B14F-4D97-AF65-F5344CB8AC3E}">
        <p14:creationId xmlns:p14="http://schemas.microsoft.com/office/powerpoint/2010/main" val="19123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92080" y="136865"/>
            <a:ext cx="352706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4400" b="1" dirty="0" smtClean="0">
                <a:solidFill>
                  <a:srgbClr val="C00000"/>
                </a:solidFill>
              </a:rPr>
              <a:t>4. Apropiación </a:t>
            </a:r>
            <a:r>
              <a:rPr lang="es-ES_tradnl" sz="4400" b="1" dirty="0">
                <a:solidFill>
                  <a:srgbClr val="C00000"/>
                </a:solidFill>
              </a:rPr>
              <a:t>(</a:t>
            </a:r>
            <a:r>
              <a:rPr lang="es-ES_tradnl" sz="4400" b="1" dirty="0" err="1">
                <a:solidFill>
                  <a:srgbClr val="C00000"/>
                </a:solidFill>
              </a:rPr>
              <a:t>e.g</a:t>
            </a:r>
            <a:r>
              <a:rPr lang="es-ES_tradnl" sz="4400" b="1" dirty="0">
                <a:solidFill>
                  <a:srgbClr val="C00000"/>
                </a:solidFill>
              </a:rPr>
              <a:t>. </a:t>
            </a:r>
            <a:r>
              <a:rPr lang="es-ES_tradnl" sz="4400" b="1" i="1" dirty="0" err="1">
                <a:solidFill>
                  <a:srgbClr val="C00000"/>
                </a:solidFill>
              </a:rPr>
              <a:t>scraping</a:t>
            </a:r>
            <a:r>
              <a:rPr lang="es-ES_tradnl" sz="4400" b="1" dirty="0">
                <a:solidFill>
                  <a:srgbClr val="C00000"/>
                </a:solidFill>
              </a:rPr>
              <a:t>)</a:t>
            </a:r>
            <a:endParaRPr lang="es-ES" sz="44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5270" y="2780928"/>
            <a:ext cx="856319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C00000"/>
                </a:solidFill>
              </a:rPr>
              <a:t>Una zona gris</a:t>
            </a:r>
          </a:p>
          <a:p>
            <a:endParaRPr lang="es-ES" dirty="0" smtClean="0"/>
          </a:p>
          <a:p>
            <a:r>
              <a:rPr lang="es-ES" dirty="0" smtClean="0"/>
              <a:t>En 2010</a:t>
            </a:r>
            <a:r>
              <a:rPr lang="es-ES" dirty="0"/>
              <a:t>, </a:t>
            </a:r>
            <a:r>
              <a:rPr lang="es-ES" dirty="0" err="1"/>
              <a:t>Aaron</a:t>
            </a:r>
            <a:r>
              <a:rPr lang="es-ES" dirty="0"/>
              <a:t> </a:t>
            </a:r>
            <a:r>
              <a:rPr lang="es-ES" dirty="0" err="1"/>
              <a:t>Swartz</a:t>
            </a:r>
            <a:r>
              <a:rPr lang="es-ES" dirty="0"/>
              <a:t> </a:t>
            </a:r>
            <a:r>
              <a:rPr lang="es-ES" dirty="0" smtClean="0"/>
              <a:t>descargó y liberó 450,000 documentos </a:t>
            </a:r>
            <a:r>
              <a:rPr lang="es-ES" dirty="0"/>
              <a:t>del repositorio de artículos académicos en línea </a:t>
            </a:r>
            <a:r>
              <a:rPr lang="es-ES" dirty="0" smtClean="0"/>
              <a:t>de </a:t>
            </a:r>
            <a:r>
              <a:rPr lang="es-ES" dirty="0" err="1" smtClean="0"/>
              <a:t>Jstor</a:t>
            </a:r>
            <a:r>
              <a:rPr lang="es-ES" dirty="0" smtClean="0"/>
              <a:t> del sitio web de MIT. </a:t>
            </a:r>
            <a:r>
              <a:rPr lang="es-ES" dirty="0" smtClean="0"/>
              <a:t>Los datos eran públicos</a:t>
            </a:r>
            <a:r>
              <a:rPr lang="es-ES" dirty="0" smtClean="0"/>
              <a:t>: cualquiera con una cuenta del campus abierto de MIT podía </a:t>
            </a:r>
            <a:r>
              <a:rPr lang="es-ES" dirty="0"/>
              <a:t>acceder a </a:t>
            </a:r>
            <a:r>
              <a:rPr lang="es-ES" dirty="0" smtClean="0"/>
              <a:t>ellos. Pero ese servicio es de pago. </a:t>
            </a:r>
            <a:r>
              <a:rPr lang="es-ES" dirty="0" err="1" smtClean="0"/>
              <a:t>Swartz</a:t>
            </a:r>
            <a:r>
              <a:rPr lang="es-ES" dirty="0" smtClean="0"/>
              <a:t> </a:t>
            </a:r>
            <a:r>
              <a:rPr lang="es-ES" dirty="0"/>
              <a:t>fue arrestado </a:t>
            </a:r>
            <a:r>
              <a:rPr lang="es-ES" dirty="0" smtClean="0"/>
              <a:t>acusado </a:t>
            </a:r>
            <a:r>
              <a:rPr lang="es-ES" dirty="0"/>
              <a:t>de cargos federales y estatales, incluido fraude electrónico, fraude informático y robo a gran escala</a:t>
            </a:r>
            <a:r>
              <a:rPr lang="es-ES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Las filtraciones de Edward </a:t>
            </a:r>
            <a:r>
              <a:rPr lang="es-ES_tradnl" dirty="0" err="1" smtClean="0"/>
              <a:t>Snowden</a:t>
            </a:r>
            <a:r>
              <a:rPr lang="es-ES_tradnl" dirty="0" smtClean="0"/>
              <a:t> y Chelsea </a:t>
            </a:r>
            <a:r>
              <a:rPr lang="es-ES_tradnl" dirty="0" err="1" smtClean="0"/>
              <a:t>Manning</a:t>
            </a:r>
            <a:r>
              <a:rPr lang="es-ES_tradnl" dirty="0" smtClean="0"/>
              <a:t> pueden ser </a:t>
            </a:r>
            <a:r>
              <a:rPr lang="es-ES_tradnl" dirty="0" smtClean="0"/>
              <a:t>consideradas </a:t>
            </a:r>
            <a:r>
              <a:rPr lang="es-ES_tradnl" dirty="0" smtClean="0"/>
              <a:t>“</a:t>
            </a:r>
            <a:r>
              <a:rPr lang="es-ES_tradnl" dirty="0" err="1" smtClean="0"/>
              <a:t>scrapeos</a:t>
            </a:r>
            <a:r>
              <a:rPr lang="es-ES_tradnl" dirty="0" smtClean="0"/>
              <a:t>”, ya que usan metodologías similares. </a:t>
            </a:r>
            <a:r>
              <a:rPr lang="es-ES" i="1" dirty="0"/>
              <a:t>Web </a:t>
            </a:r>
            <a:r>
              <a:rPr lang="es-ES" i="1" dirty="0" err="1"/>
              <a:t>scraping</a:t>
            </a:r>
            <a:r>
              <a:rPr lang="es-ES" dirty="0"/>
              <a:t> es una técnica utilizada mediante </a:t>
            </a:r>
            <a:r>
              <a:rPr lang="es-ES" dirty="0" smtClean="0"/>
              <a:t>programas que simulan una navegación humana</a:t>
            </a:r>
            <a:r>
              <a:rPr lang="es-ES" dirty="0"/>
              <a:t> para extraer información de sitios </a:t>
            </a:r>
            <a:r>
              <a:rPr lang="es-ES" dirty="0" smtClean="0"/>
              <a:t>web.</a:t>
            </a:r>
            <a:endParaRPr lang="es-ES" dirty="0"/>
          </a:p>
        </p:txBody>
      </p:sp>
      <p:pic>
        <p:nvPicPr>
          <p:cNvPr id="1026" name="Picture 2" descr="Resultado de imagen de Aaron Swartz J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1" y="136865"/>
            <a:ext cx="4860032" cy="252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484784"/>
            <a:ext cx="6840761" cy="51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8820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4400" b="1" dirty="0" smtClean="0">
                <a:solidFill>
                  <a:srgbClr val="C00000"/>
                </a:solidFill>
              </a:rPr>
              <a:t>5. Datos </a:t>
            </a:r>
            <a:r>
              <a:rPr lang="es-ES_tradnl" sz="4400" b="1" dirty="0">
                <a:solidFill>
                  <a:srgbClr val="C00000"/>
                </a:solidFill>
              </a:rPr>
              <a:t>primarios (</a:t>
            </a:r>
            <a:r>
              <a:rPr lang="es-ES_tradnl" sz="4400" b="1" dirty="0" err="1">
                <a:solidFill>
                  <a:srgbClr val="C00000"/>
                </a:solidFill>
              </a:rPr>
              <a:t>e.g</a:t>
            </a:r>
            <a:r>
              <a:rPr lang="es-ES_tradnl" sz="4400" b="1" dirty="0">
                <a:solidFill>
                  <a:srgbClr val="C00000"/>
                </a:solidFill>
              </a:rPr>
              <a:t>. sensores o drones)</a:t>
            </a:r>
            <a:endParaRPr lang="es-ES" sz="4400" b="1" dirty="0">
              <a:solidFill>
                <a:srgbClr val="C00000"/>
              </a:solidFill>
            </a:endParaRP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092280" y="1508759"/>
            <a:ext cx="1656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InfoAmazonia</a:t>
            </a:r>
            <a:r>
              <a:rPr lang="en-GB" dirty="0" smtClean="0"/>
              <a:t> </a:t>
            </a:r>
            <a:r>
              <a:rPr lang="en-GB" dirty="0" err="1" smtClean="0"/>
              <a:t>emplea</a:t>
            </a:r>
            <a:r>
              <a:rPr lang="en-GB" dirty="0" smtClean="0"/>
              <a:t> </a:t>
            </a:r>
            <a:r>
              <a:rPr lang="en-GB" dirty="0" err="1" smtClean="0"/>
              <a:t>sensores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río</a:t>
            </a:r>
            <a:r>
              <a:rPr lang="en-GB" dirty="0" smtClean="0"/>
              <a:t> para </a:t>
            </a:r>
            <a:r>
              <a:rPr lang="en-GB" dirty="0" err="1" smtClean="0"/>
              <a:t>medir</a:t>
            </a:r>
            <a:r>
              <a:rPr lang="en-GB" dirty="0" smtClean="0"/>
              <a:t> la </a:t>
            </a:r>
            <a:r>
              <a:rPr lang="en-GB" dirty="0" err="1" smtClean="0"/>
              <a:t>cantidad</a:t>
            </a:r>
            <a:r>
              <a:rPr lang="en-GB" dirty="0" smtClean="0"/>
              <a:t> y </a:t>
            </a:r>
            <a:r>
              <a:rPr lang="en-GB" dirty="0" err="1" smtClean="0"/>
              <a:t>calidad</a:t>
            </a:r>
            <a:r>
              <a:rPr lang="en-GB" dirty="0" smtClean="0"/>
              <a:t> del </a:t>
            </a:r>
            <a:r>
              <a:rPr lang="en-GB" dirty="0" err="1" smtClean="0"/>
              <a:t>agua</a:t>
            </a:r>
            <a:r>
              <a:rPr lang="en-GB" dirty="0" smtClean="0"/>
              <a:t>, </a:t>
            </a:r>
            <a:r>
              <a:rPr lang="en-GB" dirty="0" err="1" smtClean="0"/>
              <a:t>detectar</a:t>
            </a:r>
            <a:r>
              <a:rPr lang="en-GB" dirty="0" smtClean="0"/>
              <a:t> </a:t>
            </a:r>
            <a:r>
              <a:rPr lang="en-GB" dirty="0" err="1" smtClean="0"/>
              <a:t>cambios</a:t>
            </a:r>
            <a:r>
              <a:rPr lang="en-GB" dirty="0" smtClean="0"/>
              <a:t> y </a:t>
            </a:r>
            <a:r>
              <a:rPr lang="en-GB" dirty="0" err="1" smtClean="0"/>
              <a:t>alertar</a:t>
            </a:r>
            <a:r>
              <a:rPr lang="en-GB" dirty="0" smtClean="0"/>
              <a:t> a </a:t>
            </a:r>
            <a:r>
              <a:rPr lang="en-GB" dirty="0" err="1" smtClean="0"/>
              <a:t>comunidades</a:t>
            </a:r>
            <a:r>
              <a:rPr lang="en-GB" dirty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peligros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tiempo</a:t>
            </a:r>
            <a:r>
              <a:rPr lang="en-GB" dirty="0" smtClean="0"/>
              <a:t> real.</a:t>
            </a:r>
          </a:p>
        </p:txBody>
      </p:sp>
    </p:spTree>
    <p:extLst>
      <p:ext uri="{BB962C8B-B14F-4D97-AF65-F5344CB8AC3E}">
        <p14:creationId xmlns:p14="http://schemas.microsoft.com/office/powerpoint/2010/main" val="25577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werobo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Resultado de imagen de werobo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978"/>
            <a:ext cx="887692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963" y="83584"/>
            <a:ext cx="8664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/>
              <a:t>WeRobotics</a:t>
            </a:r>
            <a:r>
              <a:rPr lang="es-ES_tradnl" sz="2000" dirty="0" smtClean="0"/>
              <a:t> opera “drones </a:t>
            </a:r>
            <a:r>
              <a:rPr lang="es-ES_tradnl" sz="2000" dirty="0" err="1" smtClean="0"/>
              <a:t>comunicarios</a:t>
            </a:r>
            <a:r>
              <a:rPr lang="es-ES_tradnl" sz="2000" dirty="0" smtClean="0"/>
              <a:t>” para recoger datos y crear mapas que son alternativos a los mapas oficiales y que se emplean en sistemas de análisis, alerta y asistencia.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997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2764572"/>
            <a:ext cx="87129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El </a:t>
            </a:r>
            <a:r>
              <a:rPr lang="es-ES" sz="2000" b="1" dirty="0" smtClean="0"/>
              <a:t> último informe del Global Open Data </a:t>
            </a:r>
            <a:r>
              <a:rPr lang="es-ES" sz="2000" b="1" dirty="0" err="1" smtClean="0"/>
              <a:t>Index</a:t>
            </a:r>
            <a:r>
              <a:rPr lang="es-ES" sz="2000" b="1" dirty="0" smtClean="0"/>
              <a:t> identifica áreas problemáticas (</a:t>
            </a:r>
            <a:r>
              <a:rPr lang="es-ES_tradnl" sz="2000" dirty="0"/>
              <a:t>Fuente: https://index.okfn.org/insights</a:t>
            </a:r>
            <a:r>
              <a:rPr lang="es-ES_tradnl" sz="2000" dirty="0" smtClean="0"/>
              <a:t>/</a:t>
            </a:r>
            <a:r>
              <a:rPr lang="es-ES" sz="2000" dirty="0" smtClean="0"/>
              <a:t>)</a:t>
            </a:r>
            <a:endParaRPr lang="es-ES" sz="2000" b="1" dirty="0" smtClean="0"/>
          </a:p>
          <a:p>
            <a:endParaRPr lang="es-E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/>
              <a:t>Es difícil (a veces imposible) encontrar los </a:t>
            </a:r>
            <a:r>
              <a:rPr lang="es-ES" sz="2000" dirty="0"/>
              <a:t>datos </a:t>
            </a:r>
            <a:r>
              <a:rPr lang="es-ES" sz="2000" dirty="0" smtClean="0"/>
              <a:t>públicos abiertos en línea.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/>
              <a:t>Aunque se encuentren, los </a:t>
            </a:r>
            <a:r>
              <a:rPr lang="es-ES" sz="2000" dirty="0"/>
              <a:t>datos a menudo no </a:t>
            </a:r>
            <a:r>
              <a:rPr lang="es-ES" sz="2000" dirty="0" smtClean="0"/>
              <a:t>están en un formato utilizable.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/>
              <a:t>Las </a:t>
            </a:r>
            <a:r>
              <a:rPr lang="es-ES" sz="2000" dirty="0"/>
              <a:t>licencias abiertas son </a:t>
            </a:r>
            <a:r>
              <a:rPr lang="es-ES" sz="2000" dirty="0" smtClean="0"/>
              <a:t>poco </a:t>
            </a:r>
            <a:r>
              <a:rPr lang="es-ES" sz="2000" dirty="0"/>
              <a:t>comunes y </a:t>
            </a:r>
            <a:r>
              <a:rPr lang="es-ES" sz="2000" dirty="0" smtClean="0"/>
              <a:t>a veces problemáticas por </a:t>
            </a:r>
            <a:r>
              <a:rPr lang="es-ES" sz="2000" dirty="0"/>
              <a:t>la falta de </a:t>
            </a:r>
            <a:r>
              <a:rPr lang="es-ES" sz="2000" dirty="0" smtClean="0"/>
              <a:t>estándares comunes.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/>
              <a:t>Las instituciones </a:t>
            </a:r>
            <a:r>
              <a:rPr lang="es-ES" sz="2000" dirty="0"/>
              <a:t>están produciendo información que está codificada en formas que impiden </a:t>
            </a:r>
            <a:r>
              <a:rPr lang="es-ES" sz="2000" dirty="0" smtClean="0"/>
              <a:t>que generadores y generadoras de datos, por un lado, y </a:t>
            </a:r>
            <a:r>
              <a:rPr lang="es-ES" sz="2000" dirty="0" err="1" smtClean="0"/>
              <a:t>reutilizadores</a:t>
            </a:r>
            <a:r>
              <a:rPr lang="es-ES" sz="2000" dirty="0" smtClean="0"/>
              <a:t> y </a:t>
            </a:r>
            <a:r>
              <a:rPr lang="es-ES" sz="2000" dirty="0" err="1" smtClean="0"/>
              <a:t>reutilizadoras</a:t>
            </a:r>
            <a:r>
              <a:rPr lang="es-ES" sz="2000" dirty="0" smtClean="0"/>
              <a:t>, por otro, se </a:t>
            </a:r>
            <a:r>
              <a:rPr lang="es-ES" sz="2000" dirty="0"/>
              <a:t>comuniquen entre sí</a:t>
            </a:r>
            <a:r>
              <a:rPr lang="es-ES" sz="2000" dirty="0" smtClean="0"/>
              <a:t>.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El nivel de reutilización de datos </a:t>
            </a:r>
            <a:r>
              <a:rPr lang="es-ES_tradnl" sz="2000" dirty="0" smtClean="0"/>
              <a:t>en la ciudadanía es</a:t>
            </a:r>
            <a:r>
              <a:rPr lang="es-ES_tradnl" sz="2000" dirty="0" smtClean="0"/>
              <a:t>, en consecuencia, bajo, aunque también falta proactividad por parte de </a:t>
            </a:r>
            <a:r>
              <a:rPr lang="es-ES_tradnl" sz="2000" dirty="0" smtClean="0"/>
              <a:t>esta.</a:t>
            </a:r>
            <a:endParaRPr lang="es-ES_tradn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9" y="188640"/>
            <a:ext cx="739934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72768" y="474345"/>
            <a:ext cx="45756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Re-</a:t>
            </a:r>
            <a:r>
              <a:rPr lang="es-ES_tradnl" b="1" i="1" dirty="0" err="1" smtClean="0"/>
              <a:t>Using</a:t>
            </a:r>
            <a:r>
              <a:rPr lang="es-ES_tradnl" b="1" i="1" dirty="0" smtClean="0"/>
              <a:t> Open Data</a:t>
            </a:r>
            <a:endParaRPr lang="es-ES" b="1" i="1" dirty="0" smtClean="0"/>
          </a:p>
          <a:p>
            <a:endParaRPr lang="es-ES" dirty="0"/>
          </a:p>
          <a:p>
            <a:r>
              <a:rPr lang="es-ES" dirty="0" smtClean="0"/>
              <a:t>Este estudio, se centra sobre todo en datos reutilizados por el sector privado, concluye que los factores que obstaculizan los procesos automatizados de uso de datos:</a:t>
            </a:r>
          </a:p>
          <a:p>
            <a:endParaRPr lang="es-ES" dirty="0" smtClean="0"/>
          </a:p>
          <a:p>
            <a:endParaRPr lang="es-E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smtClean="0"/>
              <a:t>Hay que aumentar el volumen de datos </a:t>
            </a:r>
            <a:r>
              <a:rPr lang="es-ES" dirty="0" smtClean="0"/>
              <a:t>abiertos disponibles</a:t>
            </a:r>
            <a:r>
              <a:rPr lang="es-ES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smtClean="0"/>
              <a:t>Se debe mejorar la calidad de los datos y los metadatos proporcionados.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smtClean="0"/>
              <a:t>Se necesitan descripciones claras para que </a:t>
            </a:r>
            <a:r>
              <a:rPr lang="es-ES" dirty="0" smtClean="0"/>
              <a:t>usuarios </a:t>
            </a:r>
            <a:r>
              <a:rPr lang="es-ES" dirty="0" smtClean="0"/>
              <a:t>y usuarias </a:t>
            </a:r>
            <a:r>
              <a:rPr lang="es-ES" dirty="0" smtClean="0"/>
              <a:t>puedan </a:t>
            </a:r>
            <a:r>
              <a:rPr lang="es-ES" dirty="0" smtClean="0"/>
              <a:t>confiar en que son fiables.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smtClean="0"/>
              <a:t>Existe heterogeneidad de los datos y falta de coherencia en formato.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smtClean="0"/>
              <a:t>Hay dispersión de datos entre varias plataformas, interfaces e idiomas, lo que dificulta su reutilización.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smtClean="0"/>
              <a:t>Se necesita generar conocimiento y concienciar acerca de los datos abiertos. 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8" y="660300"/>
            <a:ext cx="37052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0242" y="116632"/>
            <a:ext cx="8470318" cy="720080"/>
          </a:xfrm>
        </p:spPr>
        <p:txBody>
          <a:bodyPr>
            <a:noAutofit/>
          </a:bodyPr>
          <a:lstStyle/>
          <a:p>
            <a:r>
              <a:rPr lang="es-ES_tradnl" sz="4000" b="1" dirty="0" smtClean="0">
                <a:solidFill>
                  <a:srgbClr val="C00000"/>
                </a:solidFill>
              </a:rPr>
              <a:t>¿Y las organización del tercer sector?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894862"/>
            <a:ext cx="56236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Espacios de mejora. Hay que:</a:t>
            </a:r>
            <a:endParaRPr lang="es-ES_tradnl" b="1" dirty="0"/>
          </a:p>
          <a:p>
            <a:endParaRPr lang="es-ES_trad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/>
              <a:t>A</a:t>
            </a:r>
            <a:r>
              <a:rPr lang="es-ES_tradnl" dirty="0" smtClean="0"/>
              <a:t>brir los </a:t>
            </a:r>
            <a:r>
              <a:rPr lang="es-ES_tradnl" dirty="0"/>
              <a:t>datos públicos que no vulneren la privacidad (o anonimizarlos) ni pongan en peligro la seguridad de las </a:t>
            </a:r>
            <a:r>
              <a:rPr lang="es-ES_tradnl" dirty="0" smtClean="0"/>
              <a:t>personas.</a:t>
            </a:r>
            <a:endParaRPr lang="es-ES_trad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b="1" i="1" dirty="0" smtClean="0"/>
              <a:t>Data </a:t>
            </a:r>
            <a:r>
              <a:rPr lang="es-ES_tradnl" b="1" i="1" dirty="0" err="1" smtClean="0"/>
              <a:t>literacy</a:t>
            </a:r>
            <a:r>
              <a:rPr lang="es-ES_tradnl" b="1" i="1" dirty="0" smtClean="0"/>
              <a:t>:</a:t>
            </a:r>
            <a:r>
              <a:rPr lang="es-ES_tradnl" i="1" dirty="0" smtClean="0"/>
              <a:t> </a:t>
            </a:r>
            <a:r>
              <a:rPr lang="es-ES_tradnl" dirty="0" smtClean="0"/>
              <a:t>Dar </a:t>
            </a:r>
            <a:r>
              <a:rPr lang="es-ES_tradnl" dirty="0"/>
              <a:t>acceso a la </a:t>
            </a:r>
            <a:r>
              <a:rPr lang="es-ES_tradnl" dirty="0" smtClean="0"/>
              <a:t>formación, habilidades </a:t>
            </a:r>
            <a:r>
              <a:rPr lang="es-ES_tradnl" dirty="0"/>
              <a:t>y herramientas para obtener, analizar, usar y visualizar </a:t>
            </a:r>
            <a:r>
              <a:rPr lang="es-ES_tradnl" dirty="0" smtClean="0"/>
              <a:t>datos y redes </a:t>
            </a:r>
            <a:r>
              <a:rPr lang="es-ES_tradnl" dirty="0"/>
              <a:t>(i.e. </a:t>
            </a:r>
            <a:r>
              <a:rPr lang="es-ES_tradnl" i="1" dirty="0"/>
              <a:t>data </a:t>
            </a:r>
            <a:r>
              <a:rPr lang="es-ES_tradnl" i="1" dirty="0" err="1"/>
              <a:t>literacy</a:t>
            </a:r>
            <a:r>
              <a:rPr lang="es-ES_tradnl" i="1" dirty="0"/>
              <a:t>)</a:t>
            </a:r>
            <a:r>
              <a:rPr lang="es-ES_tradnl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b="1" i="1" dirty="0" smtClean="0"/>
              <a:t>Data </a:t>
            </a:r>
            <a:r>
              <a:rPr lang="es-ES_tradnl" b="1" i="1" dirty="0" err="1" smtClean="0"/>
              <a:t>agency</a:t>
            </a:r>
            <a:r>
              <a:rPr lang="es-ES_tradnl" i="1" dirty="0" smtClean="0"/>
              <a:t>: </a:t>
            </a:r>
            <a:r>
              <a:rPr lang="es-ES_tradnl" dirty="0" smtClean="0"/>
              <a:t>Incrementar </a:t>
            </a:r>
            <a:r>
              <a:rPr lang="es-ES_tradnl" dirty="0" smtClean="0"/>
              <a:t>la </a:t>
            </a:r>
            <a:r>
              <a:rPr lang="es-ES_tradnl" i="1" dirty="0" smtClean="0"/>
              <a:t>data </a:t>
            </a:r>
            <a:r>
              <a:rPr lang="es-ES_tradnl" i="1" dirty="0" err="1" smtClean="0"/>
              <a:t>agency</a:t>
            </a:r>
            <a:r>
              <a:rPr lang="es-ES_tradnl" i="1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Facilitar la intervención </a:t>
            </a:r>
            <a:r>
              <a:rPr lang="es-ES_tradnl" dirty="0"/>
              <a:t>de la ciudadanía y organizaciones en la generación de </a:t>
            </a:r>
            <a:r>
              <a:rPr lang="es-ES_tradnl" dirty="0" smtClean="0"/>
              <a:t>datos abiertos desde el principio.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Involucrar </a:t>
            </a:r>
            <a:r>
              <a:rPr lang="es-ES_tradnl" dirty="0"/>
              <a:t>a la ciudadanía y organizaciones en la generación </a:t>
            </a:r>
            <a:r>
              <a:rPr lang="es-ES_tradnl" dirty="0" smtClean="0"/>
              <a:t>herramientas para usarlos (incluidos </a:t>
            </a:r>
            <a:r>
              <a:rPr lang="es-ES_tradnl" dirty="0"/>
              <a:t>algoritmos </a:t>
            </a:r>
            <a:r>
              <a:rPr lang="es-ES_tradnl" dirty="0" smtClean="0"/>
              <a:t>e infraestructura </a:t>
            </a:r>
            <a:r>
              <a:rPr lang="es-ES_tradnl" dirty="0"/>
              <a:t>de datos).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Estimular </a:t>
            </a:r>
            <a:r>
              <a:rPr lang="es-ES_tradnl" dirty="0" smtClean="0"/>
              <a:t>la reutilización </a:t>
            </a:r>
            <a:r>
              <a:rPr lang="es-ES_tradnl" dirty="0"/>
              <a:t>de datos </a:t>
            </a:r>
            <a:r>
              <a:rPr lang="es-ES_tradnl" dirty="0" smtClean="0"/>
              <a:t>abiertos con usos sociales (a diferencia del enfoque </a:t>
            </a:r>
            <a:r>
              <a:rPr lang="es-ES_tradnl" dirty="0"/>
              <a:t>en usos </a:t>
            </a:r>
            <a:r>
              <a:rPr lang="es-ES_tradnl" dirty="0" smtClean="0"/>
              <a:t>comerciales).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dirty="0"/>
          </a:p>
          <a:p>
            <a:r>
              <a:rPr lang="es-ES_tradnl" dirty="0" smtClean="0"/>
              <a:t>Los datos abiertos tienen la capacidad de animar y estimular nuevos proyectos e iniciativas. Por eso son fundamentales.</a:t>
            </a:r>
            <a:endParaRPr lang="es-ES" dirty="0"/>
          </a:p>
        </p:txBody>
      </p:sp>
      <p:pic>
        <p:nvPicPr>
          <p:cNvPr id="5122" name="Picture 2" descr="Resultado de imagen de data activism and social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3469"/>
            <a:ext cx="3185517" cy="56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344816" cy="3672408"/>
          </a:xfrm>
        </p:spPr>
        <p:txBody>
          <a:bodyPr/>
          <a:lstStyle/>
          <a:p>
            <a:r>
              <a:rPr lang="es-ES_tradnl" dirty="0" smtClean="0"/>
              <a:t>En una sociedad en la que toda actividad se </a:t>
            </a:r>
            <a:r>
              <a:rPr lang="es-ES_tradnl" dirty="0" err="1" smtClean="0"/>
              <a:t>datafica</a:t>
            </a:r>
            <a:r>
              <a:rPr lang="es-ES_tradnl" dirty="0" smtClean="0"/>
              <a:t> y mediatiza a través de las plataformas, una plena “agencia de datos” (</a:t>
            </a:r>
            <a:r>
              <a:rPr lang="es-ES_tradnl" i="1" dirty="0" smtClean="0"/>
              <a:t>data </a:t>
            </a:r>
            <a:r>
              <a:rPr lang="es-ES_tradnl" i="1" dirty="0" err="1" smtClean="0"/>
              <a:t>agency</a:t>
            </a:r>
            <a:r>
              <a:rPr lang="es-ES_tradnl" dirty="0" smtClean="0"/>
              <a:t>) es esencial para ejercer una ciudadanía democrática real y no dejarnos guiar por los espejismos de telemando y </a:t>
            </a:r>
            <a:r>
              <a:rPr lang="es-ES_tradnl" smtClean="0"/>
              <a:t>estrépitos en “redes</a:t>
            </a:r>
            <a:r>
              <a:rPr lang="es-ES_tradnl" dirty="0" smtClean="0"/>
              <a:t> sociales”. Esto puede empezar con apropiarnos de los datos abiertos.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74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b="1" dirty="0" err="1">
                <a:solidFill>
                  <a:srgbClr val="C00000"/>
                </a:solidFill>
              </a:rPr>
              <a:t>E</a:t>
            </a:r>
            <a:r>
              <a:rPr lang="es-ES" sz="6600" b="1" dirty="0" err="1" smtClean="0">
                <a:solidFill>
                  <a:srgbClr val="C00000"/>
                </a:solidFill>
              </a:rPr>
              <a:t>skerrik</a:t>
            </a:r>
            <a:r>
              <a:rPr lang="es-ES" sz="6600" b="1" dirty="0" smtClean="0">
                <a:solidFill>
                  <a:srgbClr val="C00000"/>
                </a:solidFill>
              </a:rPr>
              <a:t> </a:t>
            </a:r>
            <a:r>
              <a:rPr lang="es-ES" sz="6600" b="1" dirty="0" err="1">
                <a:solidFill>
                  <a:srgbClr val="C00000"/>
                </a:solidFill>
              </a:rPr>
              <a:t>asko</a:t>
            </a:r>
            <a:endParaRPr lang="es-ES" sz="6600" b="1" dirty="0">
              <a:solidFill>
                <a:srgbClr val="C00000"/>
              </a:solidFill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de da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d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" y="-137355"/>
            <a:ext cx="8893323" cy="699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827584" y="1092070"/>
            <a:ext cx="7560840" cy="4536504"/>
          </a:xfrm>
        </p:spPr>
        <p:txBody>
          <a:bodyPr>
            <a:noAutofit/>
          </a:bodyPr>
          <a:lstStyle/>
          <a:p>
            <a:pPr algn="ctr"/>
            <a:r>
              <a:rPr lang="es-ES_tradnl" sz="6600" b="1" dirty="0" smtClean="0">
                <a:solidFill>
                  <a:srgbClr val="C00000"/>
                </a:solidFill>
              </a:rPr>
              <a:t>¿Cómo usan los datos (¿abiertos?) la ciudadanía y las organizaciones del tercer sector?</a:t>
            </a:r>
            <a:endParaRPr lang="es-E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" y="1273406"/>
            <a:ext cx="88575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043" y="617956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https://www.youtube.com/watch?v=Tn7fQ5mYHPA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4245628" y="324433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1993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969" y="260648"/>
            <a:ext cx="8857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Mapa de balleneros norteamericanos en el siglo XIX</a:t>
            </a:r>
            <a:endParaRPr lang="es-E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" y="980728"/>
            <a:ext cx="886548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997" y="62373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https://www.shipmap.org/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1969" y="260648"/>
            <a:ext cx="88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Mapa de barcos, 2012</a:t>
            </a:r>
            <a:endParaRPr lang="es-E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969" y="6406425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2"/>
              </a:rPr>
              <a:t>http://cartodb.github.io/reefers/#9120217/5/9.25/-10.06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6993"/>
            <a:ext cx="6552728" cy="54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969" y="260648"/>
            <a:ext cx="659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Mapa de pesqueros, 2013</a:t>
            </a:r>
            <a:endParaRPr lang="es-E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437384934"/>
              </p:ext>
            </p:extLst>
          </p:nvPr>
        </p:nvGraphicFramePr>
        <p:xfrm>
          <a:off x="251520" y="332656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517994" y="1124744"/>
            <a:ext cx="4230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Datos de las rutas de los balleneros norteamericanos </a:t>
            </a:r>
            <a:r>
              <a:rPr lang="es-ES" sz="2000" dirty="0" smtClean="0"/>
              <a:t>recopiladas en </a:t>
            </a:r>
            <a:r>
              <a:rPr lang="es-ES_tradnl" sz="2000" dirty="0" smtClean="0"/>
              <a:t>los </a:t>
            </a:r>
            <a:r>
              <a:rPr lang="es-ES" sz="2000" dirty="0" smtClean="0"/>
              <a:t>cuadernos </a:t>
            </a:r>
            <a:r>
              <a:rPr lang="es-ES" sz="2000" dirty="0"/>
              <a:t>de bitácora </a:t>
            </a:r>
            <a:r>
              <a:rPr lang="es-ES" sz="2000" dirty="0" smtClean="0"/>
              <a:t>del </a:t>
            </a:r>
            <a:r>
              <a:rPr lang="es-ES" sz="2000" dirty="0"/>
              <a:t>teniente Matthew </a:t>
            </a:r>
            <a:r>
              <a:rPr lang="es-ES" sz="2000" dirty="0" smtClean="0"/>
              <a:t>Maury en </a:t>
            </a:r>
            <a:r>
              <a:rPr lang="es-ES" sz="2000" dirty="0"/>
              <a:t>el siglo </a:t>
            </a:r>
            <a:r>
              <a:rPr lang="es-ES" sz="2000" dirty="0" smtClean="0"/>
              <a:t>XIX.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40466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C00000"/>
                </a:solidFill>
              </a:rPr>
              <a:t>¿De dónde vienen los datos de los mapas? 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66658" y="2791360"/>
            <a:ext cx="4961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Datos públicos satelitales de los proveedores de señales del </a:t>
            </a:r>
            <a:r>
              <a:rPr lang="es-ES" sz="2000" dirty="0"/>
              <a:t>Sistema de Identificación </a:t>
            </a:r>
            <a:r>
              <a:rPr lang="es-ES" sz="2000" dirty="0" smtClean="0"/>
              <a:t>Automática </a:t>
            </a:r>
            <a:r>
              <a:rPr lang="es-ES_tradnl" sz="2000" dirty="0" err="1" smtClean="0"/>
              <a:t>exactEarth</a:t>
            </a:r>
            <a:r>
              <a:rPr lang="es-ES_tradnl" sz="2000" dirty="0" smtClean="0"/>
              <a:t> y </a:t>
            </a:r>
            <a:r>
              <a:rPr lang="es-ES_tradnl" sz="2000" dirty="0" err="1" smtClean="0"/>
              <a:t>Clarksons</a:t>
            </a:r>
            <a:r>
              <a:rPr lang="es-ES_tradnl" sz="2000" dirty="0"/>
              <a:t>.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355976" y="4562334"/>
            <a:ext cx="4374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Datos de decenas de registros públicos de buques pesqueros </a:t>
            </a:r>
            <a:r>
              <a:rPr lang="es-ES_tradnl" sz="2000" dirty="0" smtClean="0"/>
              <a:t>de </a:t>
            </a:r>
            <a:r>
              <a:rPr lang="es-ES_tradnl" sz="2000" dirty="0" err="1" smtClean="0"/>
              <a:t>FishSpektrum</a:t>
            </a:r>
            <a:r>
              <a:rPr lang="es-ES_tradnl" sz="2000" dirty="0" smtClean="0"/>
              <a:t> y </a:t>
            </a:r>
            <a:r>
              <a:rPr lang="es-ES_tradnl" sz="2000" dirty="0" smtClean="0"/>
              <a:t>datos satelitales </a:t>
            </a:r>
            <a:r>
              <a:rPr lang="es-ES_tradnl" sz="2000" dirty="0"/>
              <a:t>de señales del </a:t>
            </a:r>
            <a:r>
              <a:rPr lang="es-ES" sz="2000" dirty="0"/>
              <a:t>Sistema de Identificación </a:t>
            </a:r>
            <a:r>
              <a:rPr lang="es-ES" sz="2000" dirty="0" smtClean="0"/>
              <a:t>Automática.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95636" y="6119336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Son todos públicos, pero no abiertos</a:t>
            </a:r>
            <a:endParaRPr lang="es-ES" sz="2400" b="1" dirty="0">
              <a:solidFill>
                <a:srgbClr val="C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11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07504" y="116633"/>
            <a:ext cx="8712969" cy="6408712"/>
            <a:chOff x="484780" y="2570529"/>
            <a:chExt cx="7899845" cy="2728990"/>
          </a:xfrm>
          <a:solidFill>
            <a:schemeClr val="bg2"/>
          </a:solidFill>
        </p:grpSpPr>
        <p:sp>
          <p:nvSpPr>
            <p:cNvPr id="7" name="6 Forma libre"/>
            <p:cNvSpPr/>
            <p:nvPr/>
          </p:nvSpPr>
          <p:spPr>
            <a:xfrm>
              <a:off x="2870951" y="2570529"/>
              <a:ext cx="3685610" cy="835405"/>
            </a:xfrm>
            <a:custGeom>
              <a:avLst/>
              <a:gdLst>
                <a:gd name="connsiteX0" fmla="*/ 0 w 1253107"/>
                <a:gd name="connsiteY0" fmla="*/ 83541 h 835405"/>
                <a:gd name="connsiteX1" fmla="*/ 83541 w 1253107"/>
                <a:gd name="connsiteY1" fmla="*/ 0 h 835405"/>
                <a:gd name="connsiteX2" fmla="*/ 1169567 w 1253107"/>
                <a:gd name="connsiteY2" fmla="*/ 0 h 835405"/>
                <a:gd name="connsiteX3" fmla="*/ 1253108 w 1253107"/>
                <a:gd name="connsiteY3" fmla="*/ 83541 h 835405"/>
                <a:gd name="connsiteX4" fmla="*/ 1253107 w 1253107"/>
                <a:gd name="connsiteY4" fmla="*/ 751865 h 835405"/>
                <a:gd name="connsiteX5" fmla="*/ 1169566 w 1253107"/>
                <a:gd name="connsiteY5" fmla="*/ 835406 h 835405"/>
                <a:gd name="connsiteX6" fmla="*/ 83541 w 1253107"/>
                <a:gd name="connsiteY6" fmla="*/ 835405 h 835405"/>
                <a:gd name="connsiteX7" fmla="*/ 0 w 1253107"/>
                <a:gd name="connsiteY7" fmla="*/ 751864 h 835405"/>
                <a:gd name="connsiteX8" fmla="*/ 0 w 1253107"/>
                <a:gd name="connsiteY8" fmla="*/ 83541 h 8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3107" h="835405">
                  <a:moveTo>
                    <a:pt x="0" y="83541"/>
                  </a:moveTo>
                  <a:cubicBezTo>
                    <a:pt x="0" y="37403"/>
                    <a:pt x="37403" y="0"/>
                    <a:pt x="83541" y="0"/>
                  </a:cubicBezTo>
                  <a:lnTo>
                    <a:pt x="1169567" y="0"/>
                  </a:lnTo>
                  <a:cubicBezTo>
                    <a:pt x="1215705" y="0"/>
                    <a:pt x="1253108" y="37403"/>
                    <a:pt x="1253108" y="83541"/>
                  </a:cubicBezTo>
                  <a:cubicBezTo>
                    <a:pt x="1253108" y="306316"/>
                    <a:pt x="1253107" y="529090"/>
                    <a:pt x="1253107" y="751865"/>
                  </a:cubicBezTo>
                  <a:cubicBezTo>
                    <a:pt x="1253107" y="798003"/>
                    <a:pt x="1215704" y="835406"/>
                    <a:pt x="1169566" y="835406"/>
                  </a:cubicBezTo>
                  <a:lnTo>
                    <a:pt x="83541" y="835405"/>
                  </a:lnTo>
                  <a:cubicBezTo>
                    <a:pt x="37403" y="835405"/>
                    <a:pt x="0" y="798002"/>
                    <a:pt x="0" y="751864"/>
                  </a:cubicBezTo>
                  <a:lnTo>
                    <a:pt x="0" y="83541"/>
                  </a:lnTo>
                  <a:close/>
                </a:path>
              </a:pathLst>
            </a:cu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998" tIns="73998" rIns="73998" bIns="7399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b="1" kern="1200" dirty="0" smtClean="0">
                  <a:solidFill>
                    <a:srgbClr val="C00000"/>
                  </a:solidFill>
                </a:rPr>
                <a:t>Fuentes (de datos) en el activismo de datos</a:t>
              </a:r>
              <a:endParaRPr lang="es-ES" sz="3200" b="1" kern="1200" dirty="0">
                <a:solidFill>
                  <a:srgbClr val="C00000"/>
                </a:solidFill>
              </a:endParaRP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241911" y="3405934"/>
              <a:ext cx="3258080" cy="334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58080" y="0"/>
                  </a:moveTo>
                  <a:lnTo>
                    <a:pt x="3258080" y="167081"/>
                  </a:lnTo>
                  <a:lnTo>
                    <a:pt x="0" y="167081"/>
                  </a:lnTo>
                  <a:lnTo>
                    <a:pt x="0" y="334162"/>
                  </a:lnTo>
                </a:path>
              </a:pathLst>
            </a:custGeom>
            <a:grp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484780" y="3740097"/>
              <a:ext cx="1759617" cy="1559422"/>
            </a:xfrm>
            <a:custGeom>
              <a:avLst/>
              <a:gdLst>
                <a:gd name="connsiteX0" fmla="*/ 0 w 1253107"/>
                <a:gd name="connsiteY0" fmla="*/ 83541 h 835405"/>
                <a:gd name="connsiteX1" fmla="*/ 83541 w 1253107"/>
                <a:gd name="connsiteY1" fmla="*/ 0 h 835405"/>
                <a:gd name="connsiteX2" fmla="*/ 1169567 w 1253107"/>
                <a:gd name="connsiteY2" fmla="*/ 0 h 835405"/>
                <a:gd name="connsiteX3" fmla="*/ 1253108 w 1253107"/>
                <a:gd name="connsiteY3" fmla="*/ 83541 h 835405"/>
                <a:gd name="connsiteX4" fmla="*/ 1253107 w 1253107"/>
                <a:gd name="connsiteY4" fmla="*/ 751865 h 835405"/>
                <a:gd name="connsiteX5" fmla="*/ 1169566 w 1253107"/>
                <a:gd name="connsiteY5" fmla="*/ 835406 h 835405"/>
                <a:gd name="connsiteX6" fmla="*/ 83541 w 1253107"/>
                <a:gd name="connsiteY6" fmla="*/ 835405 h 835405"/>
                <a:gd name="connsiteX7" fmla="*/ 0 w 1253107"/>
                <a:gd name="connsiteY7" fmla="*/ 751864 h 835405"/>
                <a:gd name="connsiteX8" fmla="*/ 0 w 1253107"/>
                <a:gd name="connsiteY8" fmla="*/ 83541 h 8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3107" h="835405">
                  <a:moveTo>
                    <a:pt x="0" y="83541"/>
                  </a:moveTo>
                  <a:cubicBezTo>
                    <a:pt x="0" y="37403"/>
                    <a:pt x="37403" y="0"/>
                    <a:pt x="83541" y="0"/>
                  </a:cubicBezTo>
                  <a:lnTo>
                    <a:pt x="1169567" y="0"/>
                  </a:lnTo>
                  <a:cubicBezTo>
                    <a:pt x="1215705" y="0"/>
                    <a:pt x="1253108" y="37403"/>
                    <a:pt x="1253108" y="83541"/>
                  </a:cubicBezTo>
                  <a:cubicBezTo>
                    <a:pt x="1253108" y="306316"/>
                    <a:pt x="1253107" y="529090"/>
                    <a:pt x="1253107" y="751865"/>
                  </a:cubicBezTo>
                  <a:cubicBezTo>
                    <a:pt x="1253107" y="798003"/>
                    <a:pt x="1215704" y="835406"/>
                    <a:pt x="1169566" y="835406"/>
                  </a:cubicBezTo>
                  <a:lnTo>
                    <a:pt x="83541" y="835405"/>
                  </a:lnTo>
                  <a:cubicBezTo>
                    <a:pt x="37403" y="835405"/>
                    <a:pt x="0" y="798002"/>
                    <a:pt x="0" y="751864"/>
                  </a:cubicBezTo>
                  <a:lnTo>
                    <a:pt x="0" y="83541"/>
                  </a:lnTo>
                  <a:close/>
                </a:path>
              </a:pathLst>
            </a:cu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998" tIns="73998" rIns="73998" bIns="7399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kern="1200" dirty="0" smtClean="0">
                  <a:solidFill>
                    <a:srgbClr val="C00000"/>
                  </a:solidFill>
                </a:rPr>
                <a:t>Denunciantes (</a:t>
              </a:r>
              <a:r>
                <a:rPr lang="es-ES" sz="2800" i="1" kern="1200" dirty="0" err="1" smtClean="0">
                  <a:solidFill>
                    <a:srgbClr val="C00000"/>
                  </a:solidFill>
                </a:rPr>
                <a:t>whistleblowers</a:t>
              </a:r>
              <a:r>
                <a:rPr lang="es-ES" sz="2800" kern="1200" dirty="0" smtClean="0">
                  <a:solidFill>
                    <a:srgbClr val="C00000"/>
                  </a:solidFill>
                </a:rPr>
                <a:t>)</a:t>
              </a:r>
              <a:endParaRPr lang="es-ES" sz="2800" kern="1200" dirty="0">
                <a:solidFill>
                  <a:srgbClr val="C00000"/>
                </a:solidFill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2870951" y="3405934"/>
              <a:ext cx="1629040" cy="334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29040" y="0"/>
                  </a:moveTo>
                  <a:lnTo>
                    <a:pt x="1629040" y="167081"/>
                  </a:lnTo>
                  <a:lnTo>
                    <a:pt x="0" y="167081"/>
                  </a:lnTo>
                  <a:lnTo>
                    <a:pt x="0" y="334162"/>
                  </a:lnTo>
                </a:path>
              </a:pathLst>
            </a:custGeom>
            <a:grp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Forma libre"/>
            <p:cNvSpPr/>
            <p:nvPr/>
          </p:nvSpPr>
          <p:spPr>
            <a:xfrm>
              <a:off x="2244397" y="3740097"/>
              <a:ext cx="1253107" cy="1559422"/>
            </a:xfrm>
            <a:custGeom>
              <a:avLst/>
              <a:gdLst>
                <a:gd name="connsiteX0" fmla="*/ 0 w 1253107"/>
                <a:gd name="connsiteY0" fmla="*/ 83541 h 835405"/>
                <a:gd name="connsiteX1" fmla="*/ 83541 w 1253107"/>
                <a:gd name="connsiteY1" fmla="*/ 0 h 835405"/>
                <a:gd name="connsiteX2" fmla="*/ 1169567 w 1253107"/>
                <a:gd name="connsiteY2" fmla="*/ 0 h 835405"/>
                <a:gd name="connsiteX3" fmla="*/ 1253108 w 1253107"/>
                <a:gd name="connsiteY3" fmla="*/ 83541 h 835405"/>
                <a:gd name="connsiteX4" fmla="*/ 1253107 w 1253107"/>
                <a:gd name="connsiteY4" fmla="*/ 751865 h 835405"/>
                <a:gd name="connsiteX5" fmla="*/ 1169566 w 1253107"/>
                <a:gd name="connsiteY5" fmla="*/ 835406 h 835405"/>
                <a:gd name="connsiteX6" fmla="*/ 83541 w 1253107"/>
                <a:gd name="connsiteY6" fmla="*/ 835405 h 835405"/>
                <a:gd name="connsiteX7" fmla="*/ 0 w 1253107"/>
                <a:gd name="connsiteY7" fmla="*/ 751864 h 835405"/>
                <a:gd name="connsiteX8" fmla="*/ 0 w 1253107"/>
                <a:gd name="connsiteY8" fmla="*/ 83541 h 8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3107" h="835405">
                  <a:moveTo>
                    <a:pt x="0" y="83541"/>
                  </a:moveTo>
                  <a:cubicBezTo>
                    <a:pt x="0" y="37403"/>
                    <a:pt x="37403" y="0"/>
                    <a:pt x="83541" y="0"/>
                  </a:cubicBezTo>
                  <a:lnTo>
                    <a:pt x="1169567" y="0"/>
                  </a:lnTo>
                  <a:cubicBezTo>
                    <a:pt x="1215705" y="0"/>
                    <a:pt x="1253108" y="37403"/>
                    <a:pt x="1253108" y="83541"/>
                  </a:cubicBezTo>
                  <a:cubicBezTo>
                    <a:pt x="1253108" y="306316"/>
                    <a:pt x="1253107" y="529090"/>
                    <a:pt x="1253107" y="751865"/>
                  </a:cubicBezTo>
                  <a:cubicBezTo>
                    <a:pt x="1253107" y="798003"/>
                    <a:pt x="1215704" y="835406"/>
                    <a:pt x="1169566" y="835406"/>
                  </a:cubicBezTo>
                  <a:lnTo>
                    <a:pt x="83541" y="835405"/>
                  </a:lnTo>
                  <a:cubicBezTo>
                    <a:pt x="37403" y="835405"/>
                    <a:pt x="0" y="798002"/>
                    <a:pt x="0" y="751864"/>
                  </a:cubicBezTo>
                  <a:lnTo>
                    <a:pt x="0" y="83541"/>
                  </a:lnTo>
                  <a:close/>
                </a:path>
              </a:pathLst>
            </a:cu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998" tIns="73998" rIns="73998" bIns="7399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kern="1200" dirty="0" smtClean="0">
                  <a:solidFill>
                    <a:srgbClr val="C00000"/>
                  </a:solidFill>
                </a:rPr>
                <a:t>Datos públicos y (a veces) abiertos</a:t>
              </a:r>
              <a:endParaRPr lang="es-ES" sz="2800" kern="1200" dirty="0">
                <a:solidFill>
                  <a:srgbClr val="C00000"/>
                </a:solidFill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4454272" y="3405934"/>
              <a:ext cx="91440" cy="334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34162"/>
                  </a:lnTo>
                </a:path>
              </a:pathLst>
            </a:custGeom>
            <a:grp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Forma libre"/>
            <p:cNvSpPr/>
            <p:nvPr/>
          </p:nvSpPr>
          <p:spPr>
            <a:xfrm>
              <a:off x="3497504" y="3740097"/>
              <a:ext cx="1492146" cy="1559422"/>
            </a:xfrm>
            <a:custGeom>
              <a:avLst/>
              <a:gdLst>
                <a:gd name="connsiteX0" fmla="*/ 0 w 1253107"/>
                <a:gd name="connsiteY0" fmla="*/ 83541 h 835405"/>
                <a:gd name="connsiteX1" fmla="*/ 83541 w 1253107"/>
                <a:gd name="connsiteY1" fmla="*/ 0 h 835405"/>
                <a:gd name="connsiteX2" fmla="*/ 1169567 w 1253107"/>
                <a:gd name="connsiteY2" fmla="*/ 0 h 835405"/>
                <a:gd name="connsiteX3" fmla="*/ 1253108 w 1253107"/>
                <a:gd name="connsiteY3" fmla="*/ 83541 h 835405"/>
                <a:gd name="connsiteX4" fmla="*/ 1253107 w 1253107"/>
                <a:gd name="connsiteY4" fmla="*/ 751865 h 835405"/>
                <a:gd name="connsiteX5" fmla="*/ 1169566 w 1253107"/>
                <a:gd name="connsiteY5" fmla="*/ 835406 h 835405"/>
                <a:gd name="connsiteX6" fmla="*/ 83541 w 1253107"/>
                <a:gd name="connsiteY6" fmla="*/ 835405 h 835405"/>
                <a:gd name="connsiteX7" fmla="*/ 0 w 1253107"/>
                <a:gd name="connsiteY7" fmla="*/ 751864 h 835405"/>
                <a:gd name="connsiteX8" fmla="*/ 0 w 1253107"/>
                <a:gd name="connsiteY8" fmla="*/ 83541 h 8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3107" h="835405">
                  <a:moveTo>
                    <a:pt x="0" y="83541"/>
                  </a:moveTo>
                  <a:cubicBezTo>
                    <a:pt x="0" y="37403"/>
                    <a:pt x="37403" y="0"/>
                    <a:pt x="83541" y="0"/>
                  </a:cubicBezTo>
                  <a:lnTo>
                    <a:pt x="1169567" y="0"/>
                  </a:lnTo>
                  <a:cubicBezTo>
                    <a:pt x="1215705" y="0"/>
                    <a:pt x="1253108" y="37403"/>
                    <a:pt x="1253108" y="83541"/>
                  </a:cubicBezTo>
                  <a:cubicBezTo>
                    <a:pt x="1253108" y="306316"/>
                    <a:pt x="1253107" y="529090"/>
                    <a:pt x="1253107" y="751865"/>
                  </a:cubicBezTo>
                  <a:cubicBezTo>
                    <a:pt x="1253107" y="798003"/>
                    <a:pt x="1215704" y="835406"/>
                    <a:pt x="1169566" y="835406"/>
                  </a:cubicBezTo>
                  <a:lnTo>
                    <a:pt x="83541" y="835405"/>
                  </a:lnTo>
                  <a:cubicBezTo>
                    <a:pt x="37403" y="835405"/>
                    <a:pt x="0" y="798002"/>
                    <a:pt x="0" y="751864"/>
                  </a:cubicBezTo>
                  <a:lnTo>
                    <a:pt x="0" y="83541"/>
                  </a:lnTo>
                  <a:close/>
                </a:path>
              </a:pathLst>
            </a:cu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998" tIns="73998" rIns="73998" bIns="7399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kern="1200" dirty="0" smtClean="0">
                  <a:solidFill>
                    <a:srgbClr val="C00000"/>
                  </a:solidFill>
                </a:rPr>
                <a:t>Plataformas de </a:t>
              </a:r>
              <a:r>
                <a:rPr lang="es-ES_tradnl" sz="2800" i="1" kern="1200" dirty="0" smtClean="0">
                  <a:solidFill>
                    <a:srgbClr val="C00000"/>
                  </a:solidFill>
                </a:rPr>
                <a:t>crowdsourcing</a:t>
              </a:r>
              <a:endParaRPr lang="es-ES" sz="2800" i="1" kern="1200" dirty="0">
                <a:solidFill>
                  <a:srgbClr val="C00000"/>
                </a:solidFill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4499992" y="3405934"/>
              <a:ext cx="1629040" cy="334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7081"/>
                  </a:lnTo>
                  <a:lnTo>
                    <a:pt x="1629040" y="167081"/>
                  </a:lnTo>
                  <a:lnTo>
                    <a:pt x="1629040" y="334162"/>
                  </a:lnTo>
                </a:path>
              </a:pathLst>
            </a:custGeom>
            <a:grp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Forma libre"/>
            <p:cNvSpPr/>
            <p:nvPr/>
          </p:nvSpPr>
          <p:spPr>
            <a:xfrm>
              <a:off x="5054938" y="3740097"/>
              <a:ext cx="1828063" cy="1559422"/>
            </a:xfrm>
            <a:custGeom>
              <a:avLst/>
              <a:gdLst>
                <a:gd name="connsiteX0" fmla="*/ 0 w 1253107"/>
                <a:gd name="connsiteY0" fmla="*/ 83541 h 835405"/>
                <a:gd name="connsiteX1" fmla="*/ 83541 w 1253107"/>
                <a:gd name="connsiteY1" fmla="*/ 0 h 835405"/>
                <a:gd name="connsiteX2" fmla="*/ 1169567 w 1253107"/>
                <a:gd name="connsiteY2" fmla="*/ 0 h 835405"/>
                <a:gd name="connsiteX3" fmla="*/ 1253108 w 1253107"/>
                <a:gd name="connsiteY3" fmla="*/ 83541 h 835405"/>
                <a:gd name="connsiteX4" fmla="*/ 1253107 w 1253107"/>
                <a:gd name="connsiteY4" fmla="*/ 751865 h 835405"/>
                <a:gd name="connsiteX5" fmla="*/ 1169566 w 1253107"/>
                <a:gd name="connsiteY5" fmla="*/ 835406 h 835405"/>
                <a:gd name="connsiteX6" fmla="*/ 83541 w 1253107"/>
                <a:gd name="connsiteY6" fmla="*/ 835405 h 835405"/>
                <a:gd name="connsiteX7" fmla="*/ 0 w 1253107"/>
                <a:gd name="connsiteY7" fmla="*/ 751864 h 835405"/>
                <a:gd name="connsiteX8" fmla="*/ 0 w 1253107"/>
                <a:gd name="connsiteY8" fmla="*/ 83541 h 8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3107" h="835405">
                  <a:moveTo>
                    <a:pt x="0" y="83541"/>
                  </a:moveTo>
                  <a:cubicBezTo>
                    <a:pt x="0" y="37403"/>
                    <a:pt x="37403" y="0"/>
                    <a:pt x="83541" y="0"/>
                  </a:cubicBezTo>
                  <a:lnTo>
                    <a:pt x="1169567" y="0"/>
                  </a:lnTo>
                  <a:cubicBezTo>
                    <a:pt x="1215705" y="0"/>
                    <a:pt x="1253108" y="37403"/>
                    <a:pt x="1253108" y="83541"/>
                  </a:cubicBezTo>
                  <a:cubicBezTo>
                    <a:pt x="1253108" y="306316"/>
                    <a:pt x="1253107" y="529090"/>
                    <a:pt x="1253107" y="751865"/>
                  </a:cubicBezTo>
                  <a:cubicBezTo>
                    <a:pt x="1253107" y="798003"/>
                    <a:pt x="1215704" y="835406"/>
                    <a:pt x="1169566" y="835406"/>
                  </a:cubicBezTo>
                  <a:lnTo>
                    <a:pt x="83541" y="835405"/>
                  </a:lnTo>
                  <a:cubicBezTo>
                    <a:pt x="37403" y="835405"/>
                    <a:pt x="0" y="798002"/>
                    <a:pt x="0" y="751864"/>
                  </a:cubicBezTo>
                  <a:lnTo>
                    <a:pt x="0" y="83541"/>
                  </a:lnTo>
                  <a:close/>
                </a:path>
              </a:pathLst>
            </a:cu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998" tIns="73998" rIns="73998" bIns="7399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kern="1200" dirty="0" smtClean="0">
                  <a:solidFill>
                    <a:srgbClr val="C00000"/>
                  </a:solidFill>
                </a:rPr>
                <a:t>Apropiación (</a:t>
              </a:r>
              <a:r>
                <a:rPr lang="es-ES_tradnl" sz="2800" kern="1200" dirty="0" err="1" smtClean="0">
                  <a:solidFill>
                    <a:srgbClr val="C00000"/>
                  </a:solidFill>
                </a:rPr>
                <a:t>e.g</a:t>
              </a:r>
              <a:r>
                <a:rPr lang="es-ES_tradnl" sz="2800" kern="1200" dirty="0" smtClean="0">
                  <a:solidFill>
                    <a:srgbClr val="C00000"/>
                  </a:solidFill>
                </a:rPr>
                <a:t>. </a:t>
              </a:r>
              <a:r>
                <a:rPr lang="es-ES_tradnl" sz="2800" i="1" kern="1200" dirty="0" err="1" smtClean="0">
                  <a:solidFill>
                    <a:srgbClr val="C00000"/>
                  </a:solidFill>
                </a:rPr>
                <a:t>scraping</a:t>
              </a:r>
              <a:r>
                <a:rPr lang="es-ES_tradnl" sz="2800" kern="1200" dirty="0" smtClean="0">
                  <a:solidFill>
                    <a:srgbClr val="C00000"/>
                  </a:solidFill>
                </a:rPr>
                <a:t>)</a:t>
              </a:r>
              <a:endParaRPr lang="es-ES" sz="2800" kern="1200" dirty="0">
                <a:solidFill>
                  <a:srgbClr val="C00000"/>
                </a:solidFill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4499992" y="3405934"/>
              <a:ext cx="3258080" cy="334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7081"/>
                  </a:lnTo>
                  <a:lnTo>
                    <a:pt x="3258080" y="167081"/>
                  </a:lnTo>
                  <a:lnTo>
                    <a:pt x="3258080" y="334162"/>
                  </a:lnTo>
                </a:path>
              </a:pathLst>
            </a:custGeom>
            <a:grp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Forma libre"/>
            <p:cNvSpPr/>
            <p:nvPr/>
          </p:nvSpPr>
          <p:spPr>
            <a:xfrm>
              <a:off x="6883001" y="3740097"/>
              <a:ext cx="1501624" cy="1559422"/>
            </a:xfrm>
            <a:custGeom>
              <a:avLst/>
              <a:gdLst>
                <a:gd name="connsiteX0" fmla="*/ 0 w 1253107"/>
                <a:gd name="connsiteY0" fmla="*/ 83541 h 835405"/>
                <a:gd name="connsiteX1" fmla="*/ 83541 w 1253107"/>
                <a:gd name="connsiteY1" fmla="*/ 0 h 835405"/>
                <a:gd name="connsiteX2" fmla="*/ 1169567 w 1253107"/>
                <a:gd name="connsiteY2" fmla="*/ 0 h 835405"/>
                <a:gd name="connsiteX3" fmla="*/ 1253108 w 1253107"/>
                <a:gd name="connsiteY3" fmla="*/ 83541 h 835405"/>
                <a:gd name="connsiteX4" fmla="*/ 1253107 w 1253107"/>
                <a:gd name="connsiteY4" fmla="*/ 751865 h 835405"/>
                <a:gd name="connsiteX5" fmla="*/ 1169566 w 1253107"/>
                <a:gd name="connsiteY5" fmla="*/ 835406 h 835405"/>
                <a:gd name="connsiteX6" fmla="*/ 83541 w 1253107"/>
                <a:gd name="connsiteY6" fmla="*/ 835405 h 835405"/>
                <a:gd name="connsiteX7" fmla="*/ 0 w 1253107"/>
                <a:gd name="connsiteY7" fmla="*/ 751864 h 835405"/>
                <a:gd name="connsiteX8" fmla="*/ 0 w 1253107"/>
                <a:gd name="connsiteY8" fmla="*/ 83541 h 8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3107" h="835405">
                  <a:moveTo>
                    <a:pt x="0" y="83541"/>
                  </a:moveTo>
                  <a:cubicBezTo>
                    <a:pt x="0" y="37403"/>
                    <a:pt x="37403" y="0"/>
                    <a:pt x="83541" y="0"/>
                  </a:cubicBezTo>
                  <a:lnTo>
                    <a:pt x="1169567" y="0"/>
                  </a:lnTo>
                  <a:cubicBezTo>
                    <a:pt x="1215705" y="0"/>
                    <a:pt x="1253108" y="37403"/>
                    <a:pt x="1253108" y="83541"/>
                  </a:cubicBezTo>
                  <a:cubicBezTo>
                    <a:pt x="1253108" y="306316"/>
                    <a:pt x="1253107" y="529090"/>
                    <a:pt x="1253107" y="751865"/>
                  </a:cubicBezTo>
                  <a:cubicBezTo>
                    <a:pt x="1253107" y="798003"/>
                    <a:pt x="1215704" y="835406"/>
                    <a:pt x="1169566" y="835406"/>
                  </a:cubicBezTo>
                  <a:lnTo>
                    <a:pt x="83541" y="835405"/>
                  </a:lnTo>
                  <a:cubicBezTo>
                    <a:pt x="37403" y="835405"/>
                    <a:pt x="0" y="798002"/>
                    <a:pt x="0" y="751864"/>
                  </a:cubicBezTo>
                  <a:lnTo>
                    <a:pt x="0" y="83541"/>
                  </a:lnTo>
                  <a:close/>
                </a:path>
              </a:pathLst>
            </a:cu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998" tIns="73998" rIns="73998" bIns="7399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kern="1200" dirty="0" smtClean="0">
                  <a:solidFill>
                    <a:srgbClr val="C00000"/>
                  </a:solidFill>
                </a:rPr>
                <a:t>Datos primarios (</a:t>
              </a:r>
              <a:r>
                <a:rPr lang="es-ES_tradnl" sz="2800" kern="1200" dirty="0" err="1" smtClean="0">
                  <a:solidFill>
                    <a:srgbClr val="C00000"/>
                  </a:solidFill>
                </a:rPr>
                <a:t>e.g</a:t>
              </a:r>
              <a:r>
                <a:rPr lang="es-ES_tradnl" sz="2800" kern="1200" dirty="0" smtClean="0">
                  <a:solidFill>
                    <a:srgbClr val="C00000"/>
                  </a:solidFill>
                </a:rPr>
                <a:t>. sensores o drones)</a:t>
              </a:r>
              <a:endParaRPr lang="es-ES" sz="2800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708540" y="2284379"/>
            <a:ext cx="4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1</a:t>
            </a:r>
            <a:endParaRPr lang="es-ES" sz="3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05255" y="2284380"/>
            <a:ext cx="4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2</a:t>
            </a:r>
            <a:endParaRPr lang="es-ES" sz="3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064651" y="2284381"/>
            <a:ext cx="4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3</a:t>
            </a:r>
            <a:endParaRPr lang="es-ES" sz="3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922150" y="2284381"/>
            <a:ext cx="4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4</a:t>
            </a:r>
            <a:endParaRPr lang="es-ES" sz="3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524328" y="2284381"/>
            <a:ext cx="4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5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515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1296144"/>
          </a:xfrm>
        </p:spPr>
        <p:txBody>
          <a:bodyPr>
            <a:norm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es-ES_tradnl" sz="4400" b="1" dirty="0" smtClean="0">
                <a:solidFill>
                  <a:srgbClr val="C00000"/>
                </a:solidFill>
              </a:rPr>
              <a:t>1. Denunciantes </a:t>
            </a:r>
            <a:r>
              <a:rPr lang="es-ES_tradnl" sz="4400" b="1" dirty="0">
                <a:solidFill>
                  <a:srgbClr val="C00000"/>
                </a:solidFill>
              </a:rPr>
              <a:t>(</a:t>
            </a:r>
            <a:r>
              <a:rPr lang="es-ES" sz="4400" b="1" i="1" dirty="0" err="1" smtClean="0">
                <a:solidFill>
                  <a:srgbClr val="C00000"/>
                </a:solidFill>
              </a:rPr>
              <a:t>whistleblowers</a:t>
            </a:r>
            <a:r>
              <a:rPr lang="es-ES" sz="4400" b="1" dirty="0" smtClean="0">
                <a:solidFill>
                  <a:srgbClr val="C00000"/>
                </a:solidFill>
              </a:rPr>
              <a:t>)</a:t>
            </a:r>
            <a:endParaRPr lang="es-ES" sz="4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803149" cy="484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7046" y="116632"/>
            <a:ext cx="6135632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 smtClean="0">
                <a:solidFill>
                  <a:srgbClr val="C00000"/>
                </a:solidFill>
              </a:rPr>
              <a:t>Los tres mapas de barcos: </a:t>
            </a:r>
            <a:r>
              <a:rPr lang="es-ES_tradnl" sz="2400" b="1" dirty="0" smtClean="0"/>
              <a:t>Públicos por ser publicados (i.e. en </a:t>
            </a:r>
            <a:r>
              <a:rPr lang="es-ES_tradnl" sz="2400" b="1" dirty="0"/>
              <a:t>una </a:t>
            </a:r>
            <a:r>
              <a:rPr lang="es-ES_tradnl" sz="2400" b="1" dirty="0" smtClean="0"/>
              <a:t>biblioteca) o accesibles previo pago (i.e. en una base de datos privada)</a:t>
            </a:r>
            <a:endParaRPr lang="es-ES" sz="24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24128" y="116632"/>
            <a:ext cx="2952328" cy="3456384"/>
          </a:xfrm>
        </p:spPr>
        <p:txBody>
          <a:bodyPr>
            <a:normAutofit/>
          </a:bodyPr>
          <a:lstStyle/>
          <a:p>
            <a:pPr lvl="0"/>
            <a:r>
              <a:rPr lang="es-ES_tradnl" sz="4400" b="1" dirty="0" smtClean="0">
                <a:solidFill>
                  <a:srgbClr val="C00000"/>
                </a:solidFill>
              </a:rPr>
              <a:t>2. Datos </a:t>
            </a:r>
            <a:r>
              <a:rPr lang="es-ES_tradnl" sz="4400" b="1" dirty="0">
                <a:solidFill>
                  <a:srgbClr val="C00000"/>
                </a:solidFill>
              </a:rPr>
              <a:t>públicos y (a veces) abiertos</a:t>
            </a:r>
            <a:r>
              <a:rPr lang="es-ES" sz="4400" b="1" dirty="0">
                <a:solidFill>
                  <a:srgbClr val="C00000"/>
                </a:solidFill>
              </a:rPr>
              <a:t/>
            </a:r>
            <a:br>
              <a:rPr lang="es-ES" sz="4400" b="1" dirty="0">
                <a:solidFill>
                  <a:srgbClr val="C00000"/>
                </a:solidFill>
              </a:rPr>
            </a:br>
            <a:endParaRPr lang="es-ES" sz="4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92817191"/>
              </p:ext>
            </p:extLst>
          </p:nvPr>
        </p:nvGraphicFramePr>
        <p:xfrm>
          <a:off x="251520" y="1412776"/>
          <a:ext cx="7944544" cy="546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13509" y="5301208"/>
            <a:ext cx="1995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Datos no públicos para  </a:t>
            </a:r>
            <a:r>
              <a:rPr lang="es-ES_tradnl" i="1" dirty="0" smtClean="0"/>
              <a:t>marketing</a:t>
            </a:r>
            <a:r>
              <a:rPr lang="es-ES_tradnl" dirty="0" smtClean="0"/>
              <a:t> o “seguridad”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411760" y="18448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Datos abiertos privados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403648" y="3434516"/>
            <a:ext cx="219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Datos de investigación, SM o no gubernamentales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716016" y="552741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Participación no basada en datos abiertos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74571" y="3456417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Datos abiertos de gobiernos locales, regionales, nacionales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39931" y="221415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sz="2800" b="1" dirty="0"/>
              <a:t>Datos </a:t>
            </a:r>
            <a:r>
              <a:rPr lang="es-ES_tradnl" sz="2800" b="1" dirty="0" smtClean="0"/>
              <a:t>públicos/abiertos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4211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3495</TotalTime>
  <Words>1097</Words>
  <Application>Microsoft Office PowerPoint</Application>
  <PresentationFormat>Presentación en pantalla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Compuesto</vt:lpstr>
      <vt:lpstr>“(Big) data para ciudadanía: Casos de uso de datos (¿abiertos?) para el cambio social”</vt:lpstr>
      <vt:lpstr>¿Cómo usan los datos (¿abiertos?) la ciudadanía y las organizaciones del tercer sector?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Denunciantes (whistleblowers)</vt:lpstr>
      <vt:lpstr>2. Datos públicos y (a veces) abiertos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¿Y las organización del tercer sector?</vt:lpstr>
      <vt:lpstr>En una sociedad en la que toda actividad se datafica y mediatiza a través de las plataformas, una plena “agencia de datos” (data agency) es esencial para ejercer una ciudadanía democrática real y no dejarnos guiar por los espejismos de telemando y estrépitos en “redes sociales”. Esto puede empezar con apropiarnos de los datos abiertos.</vt:lpstr>
      <vt:lpstr>Eskerrik asko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 and Atoms: Proactive data activism and social change from a critical theory perspective</dc:title>
  <dc:creator>Miren Gutiérrez Almazor</dc:creator>
  <cp:lastModifiedBy>Miren Gutiérrez Almazor</cp:lastModifiedBy>
  <cp:revision>223</cp:revision>
  <dcterms:created xsi:type="dcterms:W3CDTF">2017-05-02T18:38:55Z</dcterms:created>
  <dcterms:modified xsi:type="dcterms:W3CDTF">2018-10-21T09:38:40Z</dcterms:modified>
</cp:coreProperties>
</file>