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2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0080625" cy="7559675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488" y="-9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s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3" name="2 Marcador de fecha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s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4" name="3 Marcador de pie de página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s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5" name="4 Marcador de número de diapositiva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BA18380A-1570-41C1-8BD4-2BD838E83324}" type="slidenum">
              <a:t>‹Nº›</a:t>
            </a:fld>
            <a:endParaRPr lang="es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42939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>
            <a:spLocks noMove="1" noResize="1"/>
          </p:cNvSpPr>
          <p:nvPr/>
        </p:nvSpPr>
        <p:spPr>
          <a:xfrm>
            <a:off x="0" y="0"/>
            <a:ext cx="7560000" cy="10692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3" name="2 Forma libre"/>
          <p:cNvSpPr/>
          <p:nvPr/>
        </p:nvSpPr>
        <p:spPr>
          <a:xfrm>
            <a:off x="0" y="0"/>
            <a:ext cx="7559640" cy="10691640"/>
          </a:xfrm>
          <a:custGeom>
            <a:avLst>
              <a:gd name="f0" fmla="val 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6640" y="812880"/>
            <a:ext cx="5341680" cy="4005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5" name="4 Marcador de notas"/>
          <p:cNvSpPr txBox="1">
            <a:spLocks noGrp="1"/>
          </p:cNvSpPr>
          <p:nvPr>
            <p:ph type="body" sz="quarter" idx="3"/>
          </p:nvPr>
        </p:nvSpPr>
        <p:spPr>
          <a:xfrm>
            <a:off x="755639" y="5078160"/>
            <a:ext cx="6045119" cy="48085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s-ES"/>
          </a:p>
        </p:txBody>
      </p:sp>
      <p:sp>
        <p:nvSpPr>
          <p:cNvPr id="6" name="5 Forma libre"/>
          <p:cNvSpPr/>
          <p:nvPr/>
        </p:nvSpPr>
        <p:spPr>
          <a:xfrm>
            <a:off x="0" y="0"/>
            <a:ext cx="3279600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7" name="6 Forma libre"/>
          <p:cNvSpPr/>
          <p:nvPr/>
        </p:nvSpPr>
        <p:spPr>
          <a:xfrm>
            <a:off x="4278240" y="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8" name="7 Forma libre"/>
          <p:cNvSpPr/>
          <p:nvPr/>
        </p:nvSpPr>
        <p:spPr>
          <a:xfrm>
            <a:off x="0" y="10156680"/>
            <a:ext cx="3279600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9" name="8 Marcador de número de diapositiva"/>
          <p:cNvSpPr txBox="1">
            <a:spLocks noGrp="1"/>
          </p:cNvSpPr>
          <p:nvPr>
            <p:ph type="sldNum" sz="quarter" idx="5"/>
          </p:nvPr>
        </p:nvSpPr>
        <p:spPr>
          <a:xfrm>
            <a:off x="4278240" y="10156680"/>
            <a:ext cx="3278160" cy="5320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u-ES" sz="1400" b="0" i="0" u="none" strike="noStrike" baseline="0">
                <a:solidFill>
                  <a:srgbClr val="000000"/>
                </a:solidFill>
                <a:latin typeface="Times New Roman" pitchFamily="18"/>
                <a:ea typeface="Tahoma" pitchFamily="2"/>
                <a:cs typeface="Tahoma" pitchFamily="2"/>
              </a:defRPr>
            </a:lvl1pPr>
          </a:lstStyle>
          <a:p>
            <a:pPr lvl="0"/>
            <a:fld id="{91F429FF-AFF6-44AB-A7B1-FA6944EB619C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671603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es-ES" sz="1200" b="0" i="0" u="none" strike="noStrike" cap="none" baseline="0">
        <a:ln>
          <a:noFill/>
        </a:ln>
        <a:solidFill>
          <a:srgbClr val="000000"/>
        </a:solidFill>
        <a:highlight>
          <a:scrgbClr r="0" g="0" b="0">
            <a:alpha val="0"/>
          </a:scrgbClr>
        </a:highlight>
        <a:latin typeface="Times New Roman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E8B21C64-AF17-4703-AF9A-5A94D78AB968}" type="slidenum">
              <a:t>1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A6254A7A-1048-411B-BD29-23804CFAFDB0}" type="slidenum">
              <a:t>10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2478F14D-8FFD-4244-B862-BB4254847954}" type="slidenum">
              <a:t>11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A018F470-7FAB-4E04-88CD-AA7218D6DD39}" type="slidenum">
              <a:t>12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BB6B2909-7090-4322-B296-A0E3D0DF3891}" type="slidenum">
              <a:t>13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3F656C39-DB6C-4F7D-A64E-1A232C981132}" type="slidenum">
              <a:t>14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2 CuadroTexto"/>
          <p:cNvSpPr txBox="1"/>
          <p:nvPr/>
        </p:nvSpPr>
        <p:spPr>
          <a:xfrm>
            <a:off x="755280" y="5078160"/>
            <a:ext cx="6046920" cy="4809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200" b="0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Times New Roman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2 Marcador de notas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5E3E5F72-10D1-405E-9485-FCAF01098A46}" type="slidenum">
              <a:t>2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5D052A90-DEF6-4D6E-9055-F7CEC3DA6399}" type="slidenum">
              <a:t>3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FFDD6025-9845-4736-80CC-4762779899A8}" type="slidenum">
              <a:t>4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BD0814F4-63A7-4EB0-A450-2B76DB56D470}" type="slidenum">
              <a:t>5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685DE5BD-B82C-4DEF-8D65-DDE26298E250}" type="slidenum">
              <a:t>6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EF72AC54-8D38-4CBA-B1B5-2A0C6B851F63}" type="slidenum">
              <a:t>7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A77150EC-49D4-492A-ABCB-3C70D3931C88}" type="slidenum">
              <a:t>8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4278240" y="10156680"/>
            <a:ext cx="3279959" cy="53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A77150EC-49D4-492A-ABCB-3C70D3931C88}" type="slidenum">
              <a:t>9</a:t>
            </a:fld>
            <a:endParaRPr lang="eu-E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ahoma" pitchFamily="2"/>
              <a:cs typeface="Tahoma" pitchFamily="2"/>
            </a:endParaRPr>
          </a:p>
        </p:txBody>
      </p:sp>
      <p:sp>
        <p:nvSpPr>
          <p:cNvPr id="3" name="2 Marcador de imagen de diapositiva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3 Forma libre"/>
          <p:cNvSpPr/>
          <p:nvPr/>
        </p:nvSpPr>
        <p:spPr>
          <a:xfrm>
            <a:off x="755639" y="5078520"/>
            <a:ext cx="6048360" cy="4811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4E8E658-C257-498A-98E0-A9981FB17B80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54146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A768DE6-8A30-4D88-8DCE-101F1FFBA266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9190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56EACF72-702F-47B9-A896-E1FEAA9521E6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35087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B11EA7C0-A848-4C7D-96E4-8351E56DAFE2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39206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7E27F58-D1D5-40EB-876D-9BAC720472F6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38776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381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81FF9E28-07C3-4480-8424-7FF960871467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30937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0DA0D857-AF70-43A2-A44D-0D725DB59A96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12630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7B53D03-716D-44FA-BD8E-D7AEC3F29966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389507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E15D203-6281-4119-BE54-95092B760350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6742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F58E3B8-0057-4672-AC0A-B56C443C569F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70911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4AF9DB9F-02CB-44A4-89B0-E2B3E48D6BC4}" type="slidenum">
              <a:t>‹Nº›</a:t>
            </a:fld>
            <a:endParaRPr lang="eu-ES"/>
          </a:p>
        </p:txBody>
      </p:sp>
    </p:spTree>
    <p:extLst>
      <p:ext uri="{BB962C8B-B14F-4D97-AF65-F5344CB8AC3E}">
        <p14:creationId xmlns:p14="http://schemas.microsoft.com/office/powerpoint/2010/main" val="294994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 txBox="1">
            <a:spLocks noGrp="1"/>
          </p:cNvSpPr>
          <p:nvPr>
            <p:ph type="title"/>
          </p:nvPr>
        </p:nvSpPr>
        <p:spPr>
          <a:xfrm>
            <a:off x="503280" y="301320"/>
            <a:ext cx="9067680" cy="1258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s-ES"/>
          </a:p>
        </p:txBody>
      </p:sp>
      <p:sp>
        <p:nvSpPr>
          <p:cNvPr id="3" name="2 Marcador de texto"/>
          <p:cNvSpPr txBox="1">
            <a:spLocks noGrp="1"/>
          </p:cNvSpPr>
          <p:nvPr>
            <p:ph type="body" idx="1"/>
          </p:nvPr>
        </p:nvSpPr>
        <p:spPr>
          <a:xfrm>
            <a:off x="503280" y="1767960"/>
            <a:ext cx="9067680" cy="4381560"/>
          </a:xfrm>
          <a:prstGeom prst="rect">
            <a:avLst/>
          </a:prstGeom>
          <a:noFill/>
          <a:ln>
            <a:noFill/>
          </a:ln>
        </p:spPr>
        <p:txBody>
          <a:bodyPr vert="horz" lIns="0" tIns="28080" rIns="0" bIns="0" anchor="t" anchorCtr="0" compatLnSpc="1"/>
          <a:lstStyle>
            <a:def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s-ES" sz="3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defRPr>
            </a:defPPr>
            <a:lvl1pPr marL="342720" marR="0" lvl="0" indent="-34272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34272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39" algn="l"/>
                <a:tab pos="4941360" algn="l"/>
                <a:tab pos="5390640" algn="l"/>
                <a:tab pos="5839920" algn="l"/>
                <a:tab pos="6289200" algn="l"/>
                <a:tab pos="6738479" algn="l"/>
                <a:tab pos="7187760" algn="l"/>
                <a:tab pos="7637039" algn="l"/>
                <a:tab pos="8086320" algn="l"/>
                <a:tab pos="8535600" algn="l"/>
                <a:tab pos="8984880" algn="l"/>
              </a:tabLst>
              <a:defRPr lang="es-ES" sz="3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defRPr>
            </a:lvl1pPr>
            <a:lvl2pPr marL="742680" marR="0" lvl="1" indent="-285480" algn="l" rtl="0" hangingPunct="0">
              <a:lnSpc>
                <a:spcPct val="93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2680" algn="l"/>
                <a:tab pos="898200" algn="l"/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600" algn="l"/>
                <a:tab pos="8984880" algn="l"/>
                <a:tab pos="9434160" algn="l"/>
              </a:tabLst>
              <a:defRPr lang="es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defRPr>
            </a:lvl2pPr>
            <a:lvl3pPr marL="1143000" marR="0" lvl="2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s-ES" sz="24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defRPr>
            </a:lvl3pPr>
            <a:lvl4pPr marL="1600199" marR="0" lvl="3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s-ES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defRPr>
            </a:lvl4pPr>
            <a:lvl5pPr marL="2057400" marR="0" lvl="4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s-ES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defRPr>
            </a:lvl5pPr>
            <a:lvl6pPr marL="2057400" marR="0" lvl="5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s-ES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defRPr>
            </a:lvl6pPr>
            <a:lvl7pPr marL="2057400" marR="0" lvl="6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s-ES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defRPr>
            </a:lvl7pPr>
            <a:lvl8pPr marL="2057400" marR="0" lvl="7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s-ES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defRPr>
            </a:lvl8pPr>
            <a:lvl9pPr marL="2057400" marR="0" lvl="8" indent="-228600" algn="l" rtl="0" hangingPunct="0">
              <a:lnSpc>
                <a:spcPct val="93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s-ES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Forma libre"/>
          <p:cNvSpPr/>
          <p:nvPr/>
        </p:nvSpPr>
        <p:spPr>
          <a:xfrm>
            <a:off x="503280" y="6886440"/>
            <a:ext cx="2346120" cy="51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5" name="4 Forma libre"/>
          <p:cNvSpPr/>
          <p:nvPr/>
        </p:nvSpPr>
        <p:spPr>
          <a:xfrm>
            <a:off x="3448080" y="6886440"/>
            <a:ext cx="3193920" cy="51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6" name="5 Marcador de número de diapositiva"/>
          <p:cNvSpPr txBox="1">
            <a:spLocks noGrp="1"/>
          </p:cNvSpPr>
          <p:nvPr>
            <p:ph type="sldNum" sz="quarter" idx="4"/>
          </p:nvPr>
        </p:nvSpPr>
        <p:spPr>
          <a:xfrm>
            <a:off x="7227720" y="6886440"/>
            <a:ext cx="2345039" cy="5176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u-ES" sz="1800" b="0" i="0" u="none" strike="noStrike" baseline="0"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defRPr>
            </a:lvl1pPr>
          </a:lstStyle>
          <a:p>
            <a:pPr lvl="0"/>
            <a:fld id="{C80A7F0D-99E2-43EC-BBF6-0E8337EC24CF}" type="slidenum">
              <a:t>‹Nº›</a:t>
            </a:fld>
            <a:endParaRPr lang="eu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rtl="0" hangingPunct="0">
        <a:lnSpc>
          <a:spcPct val="93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es-ES" sz="4400" b="0" i="0" u="none" strike="noStrike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2"/>
        </a:defRPr>
      </a:lvl1pPr>
    </p:titleStyle>
    <p:bodyStyle>
      <a:lvl1pPr marL="342720" marR="0" indent="-342720" algn="l" rtl="0" hangingPunct="0">
        <a:lnSpc>
          <a:spcPct val="93000"/>
        </a:lnSpc>
        <a:spcBef>
          <a:spcPts val="0"/>
        </a:spcBef>
        <a:spcAft>
          <a:spcPts val="1423"/>
        </a:spcAft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es-ES" sz="3200" b="0" i="0" u="none" strike="noStrike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503280" y="301680"/>
            <a:ext cx="9070920" cy="1262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76000" y="2534400"/>
            <a:ext cx="9067680" cy="207936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 sz="3600" dirty="0"/>
              <a:t>ADMINISTRAZIOAREN MUGAK </a:t>
            </a:r>
            <a:br>
              <a:rPr lang="es-ES" sz="3600" dirty="0"/>
            </a:br>
            <a:r>
              <a:rPr lang="es-ES" sz="3600" dirty="0"/>
              <a:t>ETA </a:t>
            </a:r>
            <a:br>
              <a:rPr lang="es-ES" sz="3600" dirty="0"/>
            </a:br>
            <a:r>
              <a:rPr lang="es-ES" sz="3600" dirty="0" err="1"/>
              <a:t>IKTen</a:t>
            </a:r>
            <a:r>
              <a:rPr lang="es-ES" sz="3600" dirty="0"/>
              <a:t> GARRANTZIA,</a:t>
            </a:r>
            <a:br>
              <a:rPr lang="es-ES" sz="3600" dirty="0"/>
            </a:br>
            <a:r>
              <a:rPr lang="es-ES" sz="3600" dirty="0"/>
              <a:t> ZURRUNTASUNAK APURTZEKO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368360" y="2376360"/>
            <a:ext cx="7632719" cy="3671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Lan ardatzak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Espazioa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Prozedimenduak berrikusi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IKTak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3280" y="144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Arreta Zerbitzua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368360" y="2376360"/>
            <a:ext cx="7632719" cy="3671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Espazioa egokitu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Espazioak determinatzen du gure erlazionatzeko modua.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Artxiboa, berdintasuna, hizkuntz politika, Informazio gizartea, diru bilketa…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3280" y="144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Arreta Zerbitzua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368360" y="2376360"/>
            <a:ext cx="7632719" cy="3671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Prozedimenduak berrikusi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- 223 tramite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Arrazionalizazio eta estandarizazio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3280" y="144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Arreta Zerbitzua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368360" y="2376360"/>
            <a:ext cx="7632719" cy="3671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Teknologia berritzea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Leiho bakarreko zerbitzua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Herritarra mugitu beharrean papera mugitzea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 - Euskara hutsean eta software librean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3280" y="144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Arreta Zerbitzua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Effect">
                      <p:stCondLst>
                        <p:cond delay="indefinite"/>
                      </p:stCondLst>
                      <p:childTnLst>
                        <p:par>
                          <p:cTn id="12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368360" y="2376360"/>
            <a:ext cx="7632719" cy="3671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Zergatik hainbeste lan eta inbertsio?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6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Herritarrei bizitza errazteko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6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Pedagogia egin eta gardentasunean sakontzeko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3280" y="144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Arreta Zerbitzua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936720" y="1728719"/>
            <a:ext cx="7991280" cy="4751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1240" rIns="0" bIns="0" anchor="t" anchorCtr="0" compatLnSpc="1"/>
          <a:lstStyle/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Egiturazko aldaketak aurrera eramateko zailtasuna.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endParaRPr lang="eu-ES" sz="24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- Zergatik???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endParaRPr lang="eu-ES" sz="24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</a:t>
            </a:r>
            <a:r>
              <a:rPr lang="eu-ES" sz="2400" b="0" i="0" u="none" strike="noStrike" cap="none" baseline="0" dirty="0" err="1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Administrazioaren-Insituzioen</a:t>
            </a:r>
            <a:r>
              <a:rPr lang="eu-ES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 izaera </a:t>
            </a:r>
            <a:r>
              <a:rPr lang="eu-ES" sz="2400" b="0" i="0" u="none" strike="noStrike" cap="none" baseline="0" dirty="0" err="1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erlazionalagatik</a:t>
            </a:r>
            <a:endParaRPr lang="eu-ES" sz="24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Inertziak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Iraganean izandako borroken ondorio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Botere </a:t>
            </a:r>
            <a:r>
              <a:rPr lang="eu-ES" sz="2400" b="0" i="0" u="none" strike="noStrike" cap="none" baseline="0" smtClean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harremanen </a:t>
            </a:r>
            <a:r>
              <a:rPr lang="eu-ES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aurka ari garelako			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32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                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3280" y="144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Arreta Zerbitzua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29919" y="2395080"/>
            <a:ext cx="7319160" cy="42843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s-ES" sz="3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rPr>
              <a:t>ADMINISTRAZIOAREN MUGAK </a:t>
            </a:r>
            <a:br>
              <a:rPr lang="es-ES" sz="3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rPr>
            </a:br>
            <a:r>
              <a:rPr lang="es-ES" sz="3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rPr>
              <a:t>ETA </a:t>
            </a:r>
            <a:br>
              <a:rPr lang="es-ES" sz="3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rPr>
            </a:br>
            <a:r>
              <a:rPr lang="es-ES" sz="3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rPr>
              <a:t>IKTen GARRANTZIA,</a:t>
            </a:r>
            <a:br>
              <a:rPr lang="es-ES" sz="3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rPr>
            </a:br>
            <a:r>
              <a:rPr lang="es-ES" sz="32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rPr>
              <a:t> ZURRUNTASUNAK APURTZEKO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3600" b="0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2"/>
              <a:ea typeface="Droid Sans Fallback" pitchFamily="2"/>
              <a:cs typeface="Droid Sans Fallback" pitchFamily="2"/>
            </a:endParaRP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s-ES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rPr>
              <a:t>Eñaut Gracia,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s-ES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rPr>
              <a:t>Errenteriako Udaleko Informazioaren Gizartea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s-ES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rPr>
              <a:t>eta Parte-hartze zinegotzia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2000" b="0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2"/>
              <a:ea typeface="Droid Sans Fallback" pitchFamily="2"/>
              <a:cs typeface="Droid Sans Fallback" pitchFamily="2"/>
            </a:endParaRP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s-ES" sz="20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2"/>
                <a:ea typeface="Droid Sans Fallback" pitchFamily="2"/>
                <a:cs typeface="Droid Sans Fallback" pitchFamily="2"/>
              </a:rPr>
              <a:t>egracia@errenteria.eus</a:t>
            </a:r>
          </a:p>
          <a:p>
            <a:pPr marL="0" marR="0" lvl="0" indent="0" algn="ctr" rtl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s-ES" sz="3600" b="0" i="0" u="none" strike="noStrike" cap="none" baseline="0">
              <a:ln>
                <a:noFill/>
              </a:ln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367280" y="3024000"/>
            <a:ext cx="7632719" cy="115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Administrazio publikoak ez dira neutralak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IKTen garrantzia instituzioen markoak gainditzeko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8320" y="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Administrazio erlazionala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368360" y="2376360"/>
            <a:ext cx="7632719" cy="3671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Administrazio erlazionala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Administrazioaren izaera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Gobernantza eredua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Posible denaren eta ez denaren markoa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Muga sistemikoak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8320" y="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Administrazio erlazionala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295280" y="2087640"/>
            <a:ext cx="7632719" cy="435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u-ES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Estatuaren inguruko teoriak / Botere banaketaren teoriak</a:t>
            </a:r>
          </a:p>
          <a:p>
            <a:pPr marL="431640" marR="0" lvl="0" indent="-32220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430200" algn="l"/>
                <a:tab pos="431640" algn="l"/>
                <a:tab pos="534600" algn="l"/>
                <a:tab pos="983880" algn="l"/>
                <a:tab pos="1433160" algn="l"/>
                <a:tab pos="1882440" algn="l"/>
                <a:tab pos="2331720" algn="l"/>
                <a:tab pos="2781000" algn="l"/>
                <a:tab pos="3230280" algn="l"/>
                <a:tab pos="3679560" algn="l"/>
                <a:tab pos="4128840" algn="l"/>
                <a:tab pos="4578119" algn="l"/>
                <a:tab pos="5027400" algn="l"/>
                <a:tab pos="5476680" algn="l"/>
                <a:tab pos="5925960" algn="l"/>
                <a:tab pos="6375240" algn="l"/>
                <a:tab pos="6824160" algn="l"/>
                <a:tab pos="7273440" algn="l"/>
                <a:tab pos="7722720" algn="l"/>
                <a:tab pos="8172000" algn="l"/>
                <a:tab pos="8621280" algn="l"/>
                <a:tab pos="90705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u-ES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Pluralismoa</a:t>
            </a:r>
          </a:p>
          <a:p>
            <a:pPr marL="431640" marR="0" lvl="0" indent="-32220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430200" algn="l"/>
                <a:tab pos="431640" algn="l"/>
                <a:tab pos="534600" algn="l"/>
                <a:tab pos="983880" algn="l"/>
                <a:tab pos="1433160" algn="l"/>
                <a:tab pos="1882440" algn="l"/>
                <a:tab pos="2331720" algn="l"/>
                <a:tab pos="2781000" algn="l"/>
                <a:tab pos="3230280" algn="l"/>
                <a:tab pos="3679560" algn="l"/>
                <a:tab pos="4128840" algn="l"/>
                <a:tab pos="4578119" algn="l"/>
                <a:tab pos="5027400" algn="l"/>
                <a:tab pos="5476680" algn="l"/>
                <a:tab pos="5925960" algn="l"/>
                <a:tab pos="6375240" algn="l"/>
                <a:tab pos="6824160" algn="l"/>
                <a:tab pos="7273440" algn="l"/>
                <a:tab pos="7722720" algn="l"/>
                <a:tab pos="8172000" algn="l"/>
                <a:tab pos="8621280" algn="l"/>
                <a:tab pos="90705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u-ES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Marxismoa</a:t>
            </a:r>
          </a:p>
          <a:p>
            <a:pPr marL="431640" marR="0" lvl="0" indent="-32220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430200" algn="l"/>
                <a:tab pos="431640" algn="l"/>
                <a:tab pos="534600" algn="l"/>
                <a:tab pos="983880" algn="l"/>
                <a:tab pos="1433160" algn="l"/>
                <a:tab pos="1882440" algn="l"/>
                <a:tab pos="2331720" algn="l"/>
                <a:tab pos="2781000" algn="l"/>
                <a:tab pos="3230280" algn="l"/>
                <a:tab pos="3679560" algn="l"/>
                <a:tab pos="4128840" algn="l"/>
                <a:tab pos="4578119" algn="l"/>
                <a:tab pos="5027400" algn="l"/>
                <a:tab pos="5476680" algn="l"/>
                <a:tab pos="5925960" algn="l"/>
                <a:tab pos="6375240" algn="l"/>
                <a:tab pos="6824160" algn="l"/>
                <a:tab pos="7273440" algn="l"/>
                <a:tab pos="7722720" algn="l"/>
                <a:tab pos="8172000" algn="l"/>
                <a:tab pos="8621280" algn="l"/>
                <a:tab pos="90705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u-ES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			</a:t>
            </a:r>
            <a:r>
              <a:rPr lang="eu-ES" sz="2800" b="0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</a:t>
            </a:r>
            <a:r>
              <a:rPr lang="eu-ES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Objektu</a:t>
            </a:r>
          </a:p>
          <a:p>
            <a:pPr marL="431640" marR="0" lvl="0" indent="-32220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430200" algn="l"/>
                <a:tab pos="431640" algn="l"/>
                <a:tab pos="534600" algn="l"/>
                <a:tab pos="983880" algn="l"/>
                <a:tab pos="1433160" algn="l"/>
                <a:tab pos="1882440" algn="l"/>
                <a:tab pos="2331720" algn="l"/>
                <a:tab pos="2781000" algn="l"/>
                <a:tab pos="3230280" algn="l"/>
                <a:tab pos="3679560" algn="l"/>
                <a:tab pos="4128840" algn="l"/>
                <a:tab pos="4578119" algn="l"/>
                <a:tab pos="5027400" algn="l"/>
                <a:tab pos="5476680" algn="l"/>
                <a:tab pos="5925960" algn="l"/>
                <a:tab pos="6375240" algn="l"/>
                <a:tab pos="6824160" algn="l"/>
                <a:tab pos="7273440" algn="l"/>
                <a:tab pos="7722720" algn="l"/>
                <a:tab pos="8172000" algn="l"/>
                <a:tab pos="8621280" algn="l"/>
                <a:tab pos="90705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u-ES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			</a:t>
            </a:r>
            <a:r>
              <a:rPr lang="eu-ES" sz="2800" b="0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</a:t>
            </a:r>
            <a:r>
              <a:rPr lang="eu-ES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Subjektu		</a:t>
            </a:r>
          </a:p>
          <a:p>
            <a:pPr marL="431640" marR="0" lvl="0" indent="-32220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430200" algn="l"/>
                <a:tab pos="431640" algn="l"/>
                <a:tab pos="534600" algn="l"/>
                <a:tab pos="983880" algn="l"/>
                <a:tab pos="1433160" algn="l"/>
                <a:tab pos="1882440" algn="l"/>
                <a:tab pos="2331720" algn="l"/>
                <a:tab pos="2781000" algn="l"/>
                <a:tab pos="3230280" algn="l"/>
                <a:tab pos="3679560" algn="l"/>
                <a:tab pos="4128840" algn="l"/>
                <a:tab pos="4578119" algn="l"/>
                <a:tab pos="5027400" algn="l"/>
                <a:tab pos="5476680" algn="l"/>
                <a:tab pos="5925960" algn="l"/>
                <a:tab pos="6375240" algn="l"/>
                <a:tab pos="6824160" algn="l"/>
                <a:tab pos="7273440" algn="l"/>
                <a:tab pos="7722720" algn="l"/>
                <a:tab pos="8172000" algn="l"/>
                <a:tab pos="8621280" algn="l"/>
                <a:tab pos="90705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u-ES" sz="32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    		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8320" y="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Administrazio erlazionala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Effect">
                      <p:stCondLst>
                        <p:cond delay="indefinite"/>
                      </p:stCondLst>
                      <p:childTnLst>
                        <p:par>
                          <p:cTn id="12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Effect">
                      <p:stCondLst>
                        <p:cond delay="indefinite"/>
                      </p:stCondLst>
                      <p:childTnLst>
                        <p:par>
                          <p:cTn id="20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295280" y="1800360"/>
            <a:ext cx="7632719" cy="3671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Teoria Erlazionalak</a:t>
            </a:r>
          </a:p>
          <a:p>
            <a:pPr marL="431640" marR="0" lvl="0" indent="-32220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430200" algn="l"/>
                <a:tab pos="431640" algn="l"/>
                <a:tab pos="534600" algn="l"/>
                <a:tab pos="983880" algn="l"/>
                <a:tab pos="1433160" algn="l"/>
                <a:tab pos="1882440" algn="l"/>
                <a:tab pos="2331720" algn="l"/>
                <a:tab pos="2781000" algn="l"/>
                <a:tab pos="3230280" algn="l"/>
                <a:tab pos="3679560" algn="l"/>
                <a:tab pos="4128840" algn="l"/>
                <a:tab pos="4578119" algn="l"/>
                <a:tab pos="5027400" algn="l"/>
                <a:tab pos="5476680" algn="l"/>
                <a:tab pos="5925960" algn="l"/>
                <a:tab pos="6375240" algn="l"/>
                <a:tab pos="6824160" algn="l"/>
                <a:tab pos="7273440" algn="l"/>
                <a:tab pos="7722720" algn="l"/>
                <a:tab pos="8172000" algn="l"/>
                <a:tab pos="8621280" algn="l"/>
                <a:tab pos="90705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Inertziak</a:t>
            </a:r>
          </a:p>
          <a:p>
            <a:pPr marL="431640" marR="0" lvl="0" indent="-32220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430200" algn="l"/>
                <a:tab pos="431640" algn="l"/>
                <a:tab pos="534600" algn="l"/>
                <a:tab pos="983880" algn="l"/>
                <a:tab pos="1433160" algn="l"/>
                <a:tab pos="1882440" algn="l"/>
                <a:tab pos="2331720" algn="l"/>
                <a:tab pos="2781000" algn="l"/>
                <a:tab pos="3230280" algn="l"/>
                <a:tab pos="3679560" algn="l"/>
                <a:tab pos="4128840" algn="l"/>
                <a:tab pos="4578119" algn="l"/>
                <a:tab pos="5027400" algn="l"/>
                <a:tab pos="5476680" algn="l"/>
                <a:tab pos="5925960" algn="l"/>
                <a:tab pos="6375240" algn="l"/>
                <a:tab pos="6824160" algn="l"/>
                <a:tab pos="7273440" algn="l"/>
                <a:tab pos="7722720" algn="l"/>
                <a:tab pos="8172000" algn="l"/>
                <a:tab pos="8621280" algn="l"/>
                <a:tab pos="90705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Borroka ezberdinen emaitzen ondorio</a:t>
            </a:r>
          </a:p>
          <a:p>
            <a:pPr marL="431640" marR="0" lvl="0" indent="-32220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430200" algn="l"/>
                <a:tab pos="431640" algn="l"/>
                <a:tab pos="534600" algn="l"/>
                <a:tab pos="983880" algn="l"/>
                <a:tab pos="1433160" algn="l"/>
                <a:tab pos="1882440" algn="l"/>
                <a:tab pos="2331720" algn="l"/>
                <a:tab pos="2781000" algn="l"/>
                <a:tab pos="3230280" algn="l"/>
                <a:tab pos="3679560" algn="l"/>
                <a:tab pos="4128840" algn="l"/>
                <a:tab pos="4578119" algn="l"/>
                <a:tab pos="5027400" algn="l"/>
                <a:tab pos="5476680" algn="l"/>
                <a:tab pos="5925960" algn="l"/>
                <a:tab pos="6375240" algn="l"/>
                <a:tab pos="6824160" algn="l"/>
                <a:tab pos="7273440" algn="l"/>
                <a:tab pos="7722720" algn="l"/>
                <a:tab pos="8172000" algn="l"/>
                <a:tab pos="8621280" algn="l"/>
                <a:tab pos="907056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Botere erlazioak (barrukoak-kanpokoak)</a:t>
            </a:r>
          </a:p>
          <a:p>
            <a:pPr marL="431640" marR="0" lvl="0" indent="-32220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431640" algn="l"/>
                <a:tab pos="880559" algn="l"/>
                <a:tab pos="1329839" algn="l"/>
                <a:tab pos="1779120" algn="l"/>
                <a:tab pos="2228400" algn="l"/>
                <a:tab pos="2677680" algn="l"/>
                <a:tab pos="3126960" algn="l"/>
                <a:tab pos="3576240" algn="l"/>
                <a:tab pos="4025520" algn="l"/>
                <a:tab pos="4474799" algn="l"/>
                <a:tab pos="4924080" algn="l"/>
                <a:tab pos="5373359" algn="l"/>
                <a:tab pos="5822640" algn="l"/>
                <a:tab pos="6271920" algn="l"/>
                <a:tab pos="6721200" algn="l"/>
                <a:tab pos="7170480" algn="l"/>
                <a:tab pos="7619760" algn="l"/>
                <a:tab pos="8069040" algn="l"/>
                <a:tab pos="8518319" algn="l"/>
                <a:tab pos="8967600" algn="l"/>
                <a:tab pos="941688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Instituzio politiko ordezkatzaileetan sartzean instituzio-egitura hauek heredatuko ditu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8320" y="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Administrazio erlazionala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152360" y="2771724"/>
            <a:ext cx="7632719" cy="27002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u-ES" sz="2800" b="0" i="0" u="none" strike="noStrike" cap="none" baseline="0" dirty="0" smtClean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-1440" algn="l"/>
                <a:tab pos="0" algn="l"/>
                <a:tab pos="102960" algn="l"/>
                <a:tab pos="552240" algn="l"/>
                <a:tab pos="1001520" algn="l"/>
                <a:tab pos="1450800" algn="l"/>
                <a:tab pos="1900080" algn="l"/>
                <a:tab pos="2349360" algn="l"/>
                <a:tab pos="2798640" algn="l"/>
                <a:tab pos="3247920" algn="l"/>
                <a:tab pos="3697200" algn="l"/>
                <a:tab pos="4146479" algn="l"/>
                <a:tab pos="4595760" algn="l"/>
                <a:tab pos="5045040" algn="l"/>
                <a:tab pos="5494320" algn="l"/>
                <a:tab pos="5943600" algn="l"/>
                <a:tab pos="6392520" algn="l"/>
                <a:tab pos="6841800" algn="l"/>
                <a:tab pos="7291080" algn="l"/>
                <a:tab pos="7740360" algn="l"/>
                <a:tab pos="8189640" algn="l"/>
                <a:tab pos="8638920" algn="l"/>
                <a:tab pos="9002520" algn="l"/>
                <a:tab pos="9451800" algn="l"/>
                <a:tab pos="9901080" algn="l"/>
                <a:tab pos="10350360" algn="l"/>
              </a:tabLst>
            </a:pPr>
            <a:r>
              <a:rPr lang="eu-ES" sz="3200" b="0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ZU</a:t>
            </a:r>
            <a:r>
              <a:rPr lang="eu-ES" sz="32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! Zure Udala – Servicio de Atención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-1440" algn="l"/>
                <a:tab pos="0" algn="l"/>
                <a:tab pos="102960" algn="l"/>
                <a:tab pos="552240" algn="l"/>
                <a:tab pos="1001520" algn="l"/>
                <a:tab pos="1450800" algn="l"/>
                <a:tab pos="1900080" algn="l"/>
                <a:tab pos="2349360" algn="l"/>
                <a:tab pos="2798640" algn="l"/>
                <a:tab pos="3247920" algn="l"/>
                <a:tab pos="3697200" algn="l"/>
                <a:tab pos="4146479" algn="l"/>
                <a:tab pos="4595760" algn="l"/>
                <a:tab pos="5045040" algn="l"/>
                <a:tab pos="5494320" algn="l"/>
                <a:tab pos="5943600" algn="l"/>
                <a:tab pos="6392520" algn="l"/>
                <a:tab pos="6841800" algn="l"/>
                <a:tab pos="7291080" algn="l"/>
                <a:tab pos="7740360" algn="l"/>
                <a:tab pos="8189640" algn="l"/>
                <a:tab pos="8638920" algn="l"/>
                <a:tab pos="9002520" algn="l"/>
                <a:tab pos="9451800" algn="l"/>
                <a:tab pos="9901080" algn="l"/>
                <a:tab pos="10350360" algn="l"/>
              </a:tabLst>
            </a:pPr>
            <a:endParaRPr lang="eu-ES" sz="32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-1440" algn="l"/>
                <a:tab pos="0" algn="l"/>
                <a:tab pos="102960" algn="l"/>
                <a:tab pos="552240" algn="l"/>
                <a:tab pos="1001520" algn="l"/>
                <a:tab pos="1450800" algn="l"/>
                <a:tab pos="1900080" algn="l"/>
                <a:tab pos="2349360" algn="l"/>
                <a:tab pos="2798640" algn="l"/>
                <a:tab pos="3247920" algn="l"/>
                <a:tab pos="3697200" algn="l"/>
                <a:tab pos="4146479" algn="l"/>
                <a:tab pos="4595760" algn="l"/>
                <a:tab pos="5045040" algn="l"/>
                <a:tab pos="5494320" algn="l"/>
                <a:tab pos="5943600" algn="l"/>
                <a:tab pos="6392520" algn="l"/>
                <a:tab pos="6841800" algn="l"/>
                <a:tab pos="7291080" algn="l"/>
                <a:tab pos="7740360" algn="l"/>
                <a:tab pos="8189640" algn="l"/>
                <a:tab pos="8638920" algn="l"/>
                <a:tab pos="9002520" algn="l"/>
                <a:tab pos="9451800" algn="l"/>
                <a:tab pos="9901080" algn="l"/>
                <a:tab pos="10350360" algn="l"/>
              </a:tabLst>
            </a:pPr>
            <a:endParaRPr lang="eu-ES" sz="32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u-ES" sz="32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 </a:t>
            </a:r>
          </a:p>
          <a:p>
            <a:pPr marL="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u-ES" sz="32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3280" y="14400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Arreta Zerbitzua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58920" y="4680000"/>
            <a:ext cx="2161080" cy="672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44563"/>
            <a:ext cx="10080625" cy="567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368360" y="3131765"/>
            <a:ext cx="7632719" cy="29165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3200" b="0" i="0" u="none" strike="noStrike" cap="none" baseline="0" dirty="0" smtClean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- Botere harremanak</a:t>
            </a:r>
            <a:endParaRPr lang="eu-ES" sz="32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3200" dirty="0" smtClean="0"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- </a:t>
            </a:r>
            <a:r>
              <a:rPr lang="eu-ES" sz="3200" dirty="0" err="1" smtClean="0"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Konpartimentalizazioa</a:t>
            </a:r>
            <a:endParaRPr lang="eu-ES" sz="32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Droid Sans Fallback" pitchFamily="2"/>
              <a:cs typeface="Droid Sans Fallback" pitchFamily="2"/>
            </a:endParaRP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3280" y="144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Arreta Zerbitzua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/>
          <p:cNvSpPr/>
          <p:nvPr/>
        </p:nvSpPr>
        <p:spPr>
          <a:xfrm>
            <a:off x="1368360" y="2376360"/>
            <a:ext cx="7632719" cy="3671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24840" rIns="0" bIns="0" anchor="t" anchorCtr="0" compatLnSpc="1"/>
          <a:lstStyle/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556559" algn="l"/>
                <a:tab pos="1005839" algn="l"/>
                <a:tab pos="1455120" algn="l"/>
                <a:tab pos="1904400" algn="l"/>
                <a:tab pos="2353680" algn="l"/>
                <a:tab pos="2802960" algn="l"/>
                <a:tab pos="3252240" algn="l"/>
                <a:tab pos="3701520" algn="l"/>
                <a:tab pos="4150799" algn="l"/>
                <a:tab pos="4600080" algn="l"/>
                <a:tab pos="5049359" algn="l"/>
                <a:tab pos="5498640" algn="l"/>
                <a:tab pos="5947920" algn="l"/>
                <a:tab pos="6397200" algn="l"/>
                <a:tab pos="6846480" algn="l"/>
                <a:tab pos="7295760" algn="l"/>
                <a:tab pos="7745040" algn="l"/>
                <a:tab pos="8194319" algn="l"/>
                <a:tab pos="8643600" algn="l"/>
                <a:tab pos="909288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• Administrazioaren paradigmak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Weberiarra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Gerentziala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	- Erlazionala</a:t>
            </a:r>
          </a:p>
          <a:p>
            <a:pPr marL="107640" marR="0" lvl="0" indent="0" algn="l" rtl="0" hangingPunct="0">
              <a:lnSpc>
                <a:spcPct val="93000"/>
              </a:lnSpc>
              <a:spcBef>
                <a:spcPts val="0"/>
              </a:spcBef>
              <a:spcAft>
                <a:spcPts val="1423"/>
              </a:spcAft>
              <a:buNone/>
              <a:tabLst>
                <a:tab pos="107640" algn="l"/>
                <a:tab pos="212400" algn="l"/>
                <a:tab pos="661320" algn="l"/>
                <a:tab pos="1110600" algn="l"/>
                <a:tab pos="1559880" algn="l"/>
                <a:tab pos="2009160" algn="l"/>
                <a:tab pos="2458440" algn="l"/>
                <a:tab pos="2907720" algn="l"/>
                <a:tab pos="3357000" algn="l"/>
                <a:tab pos="3806279" algn="l"/>
                <a:tab pos="4255560" algn="l"/>
                <a:tab pos="4704840" algn="l"/>
                <a:tab pos="5154120" algn="l"/>
                <a:tab pos="5603400" algn="l"/>
                <a:tab pos="6052680" algn="l"/>
                <a:tab pos="6501959" algn="l"/>
                <a:tab pos="6951240" algn="l"/>
                <a:tab pos="7400520" algn="l"/>
                <a:tab pos="7849800" algn="l"/>
                <a:tab pos="8299080" algn="l"/>
                <a:tab pos="8748360" algn="l"/>
                <a:tab pos="898488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u-E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roid Sans Fallback" pitchFamily="2"/>
                <a:cs typeface="Droid Sans Fallback" pitchFamily="2"/>
              </a:rPr>
              <a:t>Ez da zerbait monolitikoa</a:t>
            </a:r>
          </a:p>
        </p:txBody>
      </p:sp>
      <p:sp>
        <p:nvSpPr>
          <p:cNvPr id="3" name="2 Título"/>
          <p:cNvSpPr txBox="1">
            <a:spLocks noGrp="1"/>
          </p:cNvSpPr>
          <p:nvPr>
            <p:ph type="title" idx="4294967295"/>
          </p:nvPr>
        </p:nvSpPr>
        <p:spPr>
          <a:xfrm>
            <a:off x="503280" y="144360"/>
            <a:ext cx="9067680" cy="670680"/>
          </a:xfrm>
        </p:spPr>
        <p:txBody>
          <a:bodyPr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s-ES"/>
              <a:t>Arreta Zerbitzua</a:t>
            </a:r>
          </a:p>
        </p:txBody>
      </p:sp>
    </p:spTree>
    <p:extLst>
      <p:ext uri="{BB962C8B-B14F-4D97-AF65-F5344CB8AC3E}">
        <p14:creationId xmlns:p14="http://schemas.microsoft.com/office/powerpoint/2010/main" val="19377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Effect">
                      <p:stCondLst>
                        <p:cond delay="indefinite"/>
                      </p:stCondLst>
                      <p:childTnLst>
                        <p:par>
                          <p:cTn id="12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Effect">
                      <p:stCondLst>
                        <p:cond delay="indefinite"/>
                      </p:stCondLst>
                      <p:childTnLst>
                        <p:par>
                          <p:cTn id="20" fill="hold" nodeType="clickEffect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henetsi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121</Words>
  <Application>Microsoft Office PowerPoint</Application>
  <PresentationFormat>Personalizado</PresentationFormat>
  <Paragraphs>92</Paragraphs>
  <Slides>16</Slides>
  <Notes>16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Lehenetsia</vt:lpstr>
      <vt:lpstr>ADMINISTRAZIOAREN MUGAK  ETA  IKTen GARRANTZIA,  ZURRUNTASUNAK APURTZEKO</vt:lpstr>
      <vt:lpstr>Administrazio erlazionala</vt:lpstr>
      <vt:lpstr>Administrazio erlazionala</vt:lpstr>
      <vt:lpstr>Administrazio erlazionala</vt:lpstr>
      <vt:lpstr>Administrazio erlazionala</vt:lpstr>
      <vt:lpstr>Arreta Zerbitzua</vt:lpstr>
      <vt:lpstr>Presentación de PowerPoint</vt:lpstr>
      <vt:lpstr>Arreta Zerbitzua</vt:lpstr>
      <vt:lpstr>Arreta Zerbitzua</vt:lpstr>
      <vt:lpstr>Arreta Zerbitzua</vt:lpstr>
      <vt:lpstr>Arreta Zerbitzua</vt:lpstr>
      <vt:lpstr>Arreta Zerbitzua</vt:lpstr>
      <vt:lpstr>Arreta Zerbitzua</vt:lpstr>
      <vt:lpstr>Arreta Zerbitzua</vt:lpstr>
      <vt:lpstr>Arreta Zerbitzua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SALAVERRIA, Elixabete</cp:lastModifiedBy>
  <cp:revision>50</cp:revision>
  <dcterms:created xsi:type="dcterms:W3CDTF">2017-01-29T19:03:01Z</dcterms:created>
  <dcterms:modified xsi:type="dcterms:W3CDTF">2018-10-17T13:57:12Z</dcterms:modified>
</cp:coreProperties>
</file>