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368" r:id="rId10"/>
    <p:sldId id="265" r:id="rId11"/>
    <p:sldId id="358" r:id="rId12"/>
    <p:sldId id="359" r:id="rId13"/>
    <p:sldId id="357" r:id="rId14"/>
    <p:sldId id="269" r:id="rId15"/>
    <p:sldId id="360" r:id="rId16"/>
    <p:sldId id="361" r:id="rId17"/>
    <p:sldId id="281" r:id="rId18"/>
    <p:sldId id="282" r:id="rId19"/>
    <p:sldId id="362" r:id="rId20"/>
    <p:sldId id="365" r:id="rId21"/>
    <p:sldId id="273" r:id="rId22"/>
    <p:sldId id="285" r:id="rId23"/>
    <p:sldId id="279" r:id="rId24"/>
    <p:sldId id="325" r:id="rId25"/>
    <p:sldId id="350" r:id="rId26"/>
    <p:sldId id="327" r:id="rId27"/>
  </p:sldIdLst>
  <p:sldSz cx="24384000" cy="13716000"/>
  <p:notesSz cx="6858000" cy="9144000"/>
  <p:embeddedFontLst>
    <p:embeddedFont>
      <p:font typeface="Merriweather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000000"/>
          </p15:clr>
        </p15:guide>
        <p15:guide id="2" pos="76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8" autoAdjust="0"/>
    <p:restoredTop sz="94660"/>
  </p:normalViewPr>
  <p:slideViewPr>
    <p:cSldViewPr snapToGrid="0">
      <p:cViewPr varScale="1">
        <p:scale>
          <a:sx n="28" d="100"/>
          <a:sy n="28" d="100"/>
        </p:scale>
        <p:origin x="684" y="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716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9840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40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4701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1952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6993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785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892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" name="Google Shape;3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534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" name="Google Shape;3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92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501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9001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70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21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494559e1f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5494559e1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-1"/>
            <a:ext cx="24384001" cy="13716003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5883411" y="3477704"/>
            <a:ext cx="12617178" cy="1708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3599865" y="7909454"/>
            <a:ext cx="16930271" cy="286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>
            <a:off x="0" y="0"/>
            <a:ext cx="24477307" cy="4609882"/>
          </a:xfrm>
          <a:prstGeom prst="rect">
            <a:avLst/>
          </a:prstGeom>
          <a:solidFill>
            <a:srgbClr val="F55A44"/>
          </a:solidFill>
          <a:ln>
            <a:noFill/>
          </a:ln>
        </p:spPr>
        <p:txBody>
          <a:bodyPr spcFirstLastPara="1" wrap="square" lIns="39350" tIns="39350" rIns="39350" bIns="393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0" y="4609881"/>
            <a:ext cx="24384001" cy="910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2"/>
          </p:nvPr>
        </p:nvSpPr>
        <p:spPr>
          <a:xfrm>
            <a:off x="126999" y="0"/>
            <a:ext cx="24384001" cy="457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3"/>
          </p:nvPr>
        </p:nvSpPr>
        <p:spPr>
          <a:xfrm>
            <a:off x="395063" y="12986155"/>
            <a:ext cx="2639169" cy="35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">
  <p:cSld name="Tab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1" y="956754"/>
            <a:ext cx="24383998" cy="271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C08C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7C0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-1" y="0"/>
            <a:ext cx="24381263" cy="13768695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>
            <a:spLocks noGrp="1"/>
          </p:cNvSpPr>
          <p:nvPr>
            <p:ph type="pic" idx="2"/>
          </p:nvPr>
        </p:nvSpPr>
        <p:spPr>
          <a:xfrm>
            <a:off x="15385248" y="8241670"/>
            <a:ext cx="4079212" cy="55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15385248" y="9423400"/>
            <a:ext cx="5301666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3"/>
          </p:nvPr>
        </p:nvSpPr>
        <p:spPr>
          <a:xfrm>
            <a:off x="3036814" y="5676270"/>
            <a:ext cx="9155186" cy="6990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4"/>
          </p:nvPr>
        </p:nvSpPr>
        <p:spPr>
          <a:xfrm>
            <a:off x="-7125" y="0"/>
            <a:ext cx="24398249" cy="457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B6E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2B6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962400" y="549273"/>
            <a:ext cx="16459200" cy="228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 alternative">
  <p:cSld name="End slide alternativ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>
            <a:spLocks noGrp="1"/>
          </p:cNvSpPr>
          <p:nvPr>
            <p:ph type="pic" idx="2"/>
          </p:nvPr>
        </p:nvSpPr>
        <p:spPr>
          <a:xfrm>
            <a:off x="12192000" y="-1"/>
            <a:ext cx="12192000" cy="1371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-109643" y="-1"/>
            <a:ext cx="12301643" cy="13768696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>
            <a:spLocks noGrp="1"/>
          </p:cNvSpPr>
          <p:nvPr>
            <p:ph type="pic" idx="3"/>
          </p:nvPr>
        </p:nvSpPr>
        <p:spPr>
          <a:xfrm>
            <a:off x="799546" y="10939967"/>
            <a:ext cx="4079212" cy="55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082357" cy="843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714879" y="12006767"/>
            <a:ext cx="2872989" cy="48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350" tIns="39350" rIns="39350" bIns="39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fairphone.com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72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/>
          <p:nvPr/>
        </p:nvSpPr>
        <p:spPr>
          <a:xfrm>
            <a:off x="0" y="-1"/>
            <a:ext cx="24384000" cy="13716000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7"/>
          <p:cNvSpPr>
            <a:spLocks noGrp="1"/>
          </p:cNvSpPr>
          <p:nvPr>
            <p:ph type="pic" idx="2"/>
          </p:nvPr>
        </p:nvSpPr>
        <p:spPr>
          <a:xfrm>
            <a:off x="5883411" y="3477704"/>
            <a:ext cx="12617100" cy="1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599865" y="7909454"/>
            <a:ext cx="16930200" cy="2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">
  <p:cSld name="Full photo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>
            <a:spLocks noGrp="1"/>
          </p:cNvSpPr>
          <p:nvPr>
            <p:ph type="pic" idx="2"/>
          </p:nvPr>
        </p:nvSpPr>
        <p:spPr>
          <a:xfrm>
            <a:off x="-1" y="0"/>
            <a:ext cx="24384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>
            <a:spLocks noGrp="1"/>
          </p:cNvSpPr>
          <p:nvPr>
            <p:ph type="pic" idx="3"/>
          </p:nvPr>
        </p:nvSpPr>
        <p:spPr>
          <a:xfrm>
            <a:off x="395063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cognitions kopie">
  <p:cSld name="Recognitions kopi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12696631" y="-25188"/>
            <a:ext cx="11687400" cy="13760700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39350" tIns="39350" rIns="39350" bIns="393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12696631" y="0"/>
            <a:ext cx="11687400" cy="137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>
            <a:spLocks noGrp="1"/>
          </p:cNvSpPr>
          <p:nvPr>
            <p:ph type="pic" idx="2"/>
          </p:nvPr>
        </p:nvSpPr>
        <p:spPr>
          <a:xfrm>
            <a:off x="5599776" y="3945131"/>
            <a:ext cx="35541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>
            <a:spLocks noGrp="1"/>
          </p:cNvSpPr>
          <p:nvPr>
            <p:ph type="pic" idx="3"/>
          </p:nvPr>
        </p:nvSpPr>
        <p:spPr>
          <a:xfrm>
            <a:off x="805438" y="2750290"/>
            <a:ext cx="2685000" cy="26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>
            <a:spLocks noGrp="1"/>
          </p:cNvSpPr>
          <p:nvPr>
            <p:ph type="pic" idx="4"/>
          </p:nvPr>
        </p:nvSpPr>
        <p:spPr>
          <a:xfrm>
            <a:off x="596984" y="677354"/>
            <a:ext cx="3819900" cy="17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>
            <a:spLocks noGrp="1"/>
          </p:cNvSpPr>
          <p:nvPr>
            <p:ph type="pic" idx="5"/>
          </p:nvPr>
        </p:nvSpPr>
        <p:spPr>
          <a:xfrm>
            <a:off x="5599776" y="677354"/>
            <a:ext cx="3061800" cy="23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6"/>
          </p:nvPr>
        </p:nvSpPr>
        <p:spPr>
          <a:xfrm>
            <a:off x="-1" y="5231409"/>
            <a:ext cx="12696600" cy="6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>
            <a:spLocks noGrp="1"/>
          </p:cNvSpPr>
          <p:nvPr>
            <p:ph type="pic" idx="7"/>
          </p:nvPr>
        </p:nvSpPr>
        <p:spPr>
          <a:xfrm>
            <a:off x="21289602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alternative">
  <p:cSld name="End slide alternativ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>
            <a:spLocks noGrp="1"/>
          </p:cNvSpPr>
          <p:nvPr>
            <p:ph type="pic" idx="2"/>
          </p:nvPr>
        </p:nvSpPr>
        <p:spPr>
          <a:xfrm>
            <a:off x="12192000" y="-1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-109643" y="-1"/>
            <a:ext cx="12301500" cy="13768800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0"/>
          <p:cNvSpPr>
            <a:spLocks noGrp="1"/>
          </p:cNvSpPr>
          <p:nvPr>
            <p:ph type="pic" idx="3"/>
          </p:nvPr>
        </p:nvSpPr>
        <p:spPr>
          <a:xfrm>
            <a:off x="799546" y="10939967"/>
            <a:ext cx="40791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082500" cy="8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/>
          <p:nvPr/>
        </p:nvSpPr>
        <p:spPr>
          <a:xfrm>
            <a:off x="714879" y="12006767"/>
            <a:ext cx="28731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350" tIns="39350" rIns="39350" bIns="39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fairphone.com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lternative">
  <p:cSld name="Title Slide alternativ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-109643" y="-52694"/>
            <a:ext cx="24490800" cy="13821300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1"/>
          <p:cNvSpPr>
            <a:spLocks noGrp="1"/>
          </p:cNvSpPr>
          <p:nvPr>
            <p:ph type="pic" idx="2"/>
          </p:nvPr>
        </p:nvSpPr>
        <p:spPr>
          <a:xfrm>
            <a:off x="9296637" y="12253528"/>
            <a:ext cx="57906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3599865" y="9206514"/>
            <a:ext cx="16930200" cy="2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3"/>
          </p:nvPr>
        </p:nvSpPr>
        <p:spPr>
          <a:xfrm>
            <a:off x="5426239" y="7400925"/>
            <a:ext cx="132774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4"/>
          </p:nvPr>
        </p:nvSpPr>
        <p:spPr>
          <a:xfrm>
            <a:off x="3599865" y="2174760"/>
            <a:ext cx="16930200" cy="2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hoto">
  <p:cSld name="Full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>
            <a:spLocks noGrp="1"/>
          </p:cNvSpPr>
          <p:nvPr>
            <p:ph type="pic" idx="2"/>
          </p:nvPr>
        </p:nvSpPr>
        <p:spPr>
          <a:xfrm>
            <a:off x="-1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>
            <a:spLocks noGrp="1"/>
          </p:cNvSpPr>
          <p:nvPr>
            <p:ph type="pic" idx="3"/>
          </p:nvPr>
        </p:nvSpPr>
        <p:spPr>
          <a:xfrm>
            <a:off x="395063" y="12986155"/>
            <a:ext cx="2639149" cy="35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/subtitle">
  <p:cSld name="Title/subtitl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0" y="9813284"/>
            <a:ext cx="243840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2"/>
          </p:nvPr>
        </p:nvSpPr>
        <p:spPr>
          <a:xfrm>
            <a:off x="-1" y="0"/>
            <a:ext cx="2438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B6E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2B6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>
            <a:spLocks noGrp="1"/>
          </p:cNvSpPr>
          <p:nvPr>
            <p:ph type="pic" idx="3"/>
          </p:nvPr>
        </p:nvSpPr>
        <p:spPr>
          <a:xfrm>
            <a:off x="395063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50% alternative 2">
  <p:cSld name="Statement 50% alternative 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-1" y="-25188"/>
            <a:ext cx="24384000" cy="13741200"/>
          </a:xfrm>
          <a:prstGeom prst="rect">
            <a:avLst/>
          </a:prstGeom>
          <a:solidFill>
            <a:srgbClr val="37C08C"/>
          </a:solidFill>
          <a:ln>
            <a:noFill/>
          </a:ln>
        </p:spPr>
        <p:txBody>
          <a:bodyPr spcFirstLastPara="1" wrap="square" lIns="39350" tIns="39350" rIns="39350" bIns="393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-1" y="5651606"/>
            <a:ext cx="2438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>
            <a:spLocks noGrp="1"/>
          </p:cNvSpPr>
          <p:nvPr>
            <p:ph type="pic" idx="2"/>
          </p:nvPr>
        </p:nvSpPr>
        <p:spPr>
          <a:xfrm>
            <a:off x="395063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3942543" y="8777287"/>
            <a:ext cx="6882600" cy="4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063" y="12986155"/>
            <a:ext cx="2639149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>
            <a:spLocks noGrp="1"/>
          </p:cNvSpPr>
          <p:nvPr>
            <p:ph type="pic" idx="2"/>
          </p:nvPr>
        </p:nvSpPr>
        <p:spPr>
          <a:xfrm>
            <a:off x="3942543" y="3090085"/>
            <a:ext cx="7407000" cy="4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3"/>
          </p:nvPr>
        </p:nvSpPr>
        <p:spPr>
          <a:xfrm>
            <a:off x="1" y="0"/>
            <a:ext cx="24384000" cy="27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B6E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2B6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>
            <a:spLocks noGrp="1"/>
          </p:cNvSpPr>
          <p:nvPr>
            <p:ph type="pic" idx="4"/>
          </p:nvPr>
        </p:nvSpPr>
        <p:spPr>
          <a:xfrm>
            <a:off x="13034578" y="3090085"/>
            <a:ext cx="7407000" cy="4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5"/>
          </p:nvPr>
        </p:nvSpPr>
        <p:spPr>
          <a:xfrm>
            <a:off x="13034578" y="8777287"/>
            <a:ext cx="5415000" cy="4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4"/>
          <p:cNvSpPr>
            <a:spLocks noGrp="1"/>
          </p:cNvSpPr>
          <p:nvPr>
            <p:ph type="pic" idx="6"/>
          </p:nvPr>
        </p:nvSpPr>
        <p:spPr>
          <a:xfrm>
            <a:off x="395063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12192000" cy="57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3"/>
          </p:nvPr>
        </p:nvSpPr>
        <p:spPr>
          <a:xfrm>
            <a:off x="0" y="5203859"/>
            <a:ext cx="12192000" cy="85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5"/>
          <p:cNvSpPr>
            <a:spLocks noGrp="1"/>
          </p:cNvSpPr>
          <p:nvPr>
            <p:ph type="pic" idx="4"/>
          </p:nvPr>
        </p:nvSpPr>
        <p:spPr>
          <a:xfrm>
            <a:off x="21370227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kopie">
  <p:cSld name="Picture with Caption kopi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-1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/>
          <p:nvPr/>
        </p:nvSpPr>
        <p:spPr>
          <a:xfrm>
            <a:off x="12188629" y="-1"/>
            <a:ext cx="12195300" cy="6587100"/>
          </a:xfrm>
          <a:prstGeom prst="rect">
            <a:avLst/>
          </a:prstGeom>
          <a:solidFill>
            <a:srgbClr val="37C08C"/>
          </a:solidFill>
          <a:ln>
            <a:noFill/>
          </a:ln>
        </p:spPr>
        <p:txBody>
          <a:bodyPr spcFirstLastPara="1" wrap="square" lIns="39350" tIns="39350" rIns="39350" bIns="393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C08C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12195370" y="980215"/>
            <a:ext cx="12188700" cy="56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3"/>
          </p:nvPr>
        </p:nvSpPr>
        <p:spPr>
          <a:xfrm>
            <a:off x="12192000" y="6586957"/>
            <a:ext cx="12188700" cy="7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063" y="12986155"/>
            <a:ext cx="2639149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>
            <a:spLocks noGrp="1"/>
          </p:cNvSpPr>
          <p:nvPr>
            <p:ph type="body" idx="4"/>
          </p:nvPr>
        </p:nvSpPr>
        <p:spPr>
          <a:xfrm>
            <a:off x="12175066" y="0"/>
            <a:ext cx="9146700" cy="2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12192000" y="2496309"/>
            <a:ext cx="12192000" cy="112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2"/>
          </p:nvPr>
        </p:nvSpPr>
        <p:spPr>
          <a:xfrm>
            <a:off x="1" y="-1"/>
            <a:ext cx="8616000" cy="27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15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31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3"/>
          </p:nvPr>
        </p:nvSpPr>
        <p:spPr>
          <a:xfrm>
            <a:off x="-1" y="2496309"/>
            <a:ext cx="12192000" cy="118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7"/>
          <p:cNvSpPr>
            <a:spLocks noGrp="1"/>
          </p:cNvSpPr>
          <p:nvPr>
            <p:ph type="pic" idx="4"/>
          </p:nvPr>
        </p:nvSpPr>
        <p:spPr>
          <a:xfrm>
            <a:off x="21370206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>
            <a:off x="0" y="0"/>
            <a:ext cx="24477300" cy="4609800"/>
          </a:xfrm>
          <a:prstGeom prst="rect">
            <a:avLst/>
          </a:prstGeom>
          <a:solidFill>
            <a:srgbClr val="F55A44"/>
          </a:solidFill>
          <a:ln>
            <a:noFill/>
          </a:ln>
        </p:spPr>
        <p:txBody>
          <a:bodyPr spcFirstLastPara="1" wrap="square" lIns="39350" tIns="39350" rIns="39350" bIns="393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0" y="4609881"/>
            <a:ext cx="24384000" cy="91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2"/>
          </p:nvPr>
        </p:nvSpPr>
        <p:spPr>
          <a:xfrm>
            <a:off x="126999" y="0"/>
            <a:ext cx="243840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28"/>
          <p:cNvSpPr>
            <a:spLocks noGrp="1"/>
          </p:cNvSpPr>
          <p:nvPr>
            <p:ph type="pic" idx="3"/>
          </p:nvPr>
        </p:nvSpPr>
        <p:spPr>
          <a:xfrm>
            <a:off x="395063" y="12986155"/>
            <a:ext cx="26391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1" y="956754"/>
            <a:ext cx="24384000" cy="27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C08C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7C0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/>
          <p:nvPr/>
        </p:nvSpPr>
        <p:spPr>
          <a:xfrm>
            <a:off x="-109643" y="4574535"/>
            <a:ext cx="24490800" cy="9194100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0"/>
          <p:cNvSpPr>
            <a:spLocks noGrp="1"/>
          </p:cNvSpPr>
          <p:nvPr>
            <p:ph type="pic" idx="2"/>
          </p:nvPr>
        </p:nvSpPr>
        <p:spPr>
          <a:xfrm>
            <a:off x="15385248" y="8241670"/>
            <a:ext cx="40791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1"/>
          </p:nvPr>
        </p:nvSpPr>
        <p:spPr>
          <a:xfrm>
            <a:off x="15385248" y="9423400"/>
            <a:ext cx="5301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3"/>
          </p:nvPr>
        </p:nvSpPr>
        <p:spPr>
          <a:xfrm>
            <a:off x="3036814" y="5676270"/>
            <a:ext cx="9155100" cy="6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body" idx="4"/>
          </p:nvPr>
        </p:nvSpPr>
        <p:spPr>
          <a:xfrm>
            <a:off x="-7125" y="0"/>
            <a:ext cx="243981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B6E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2B6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3962400" y="549273"/>
            <a:ext cx="1645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alternative">
  <p:cSld name="Title Slide alternativ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-109643" y="-52694"/>
            <a:ext cx="24490906" cy="13821389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>
            <a:spLocks noGrp="1"/>
          </p:cNvSpPr>
          <p:nvPr>
            <p:ph type="pic" idx="2"/>
          </p:nvPr>
        </p:nvSpPr>
        <p:spPr>
          <a:xfrm>
            <a:off x="9296637" y="12253528"/>
            <a:ext cx="5790726" cy="78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599865" y="9206514"/>
            <a:ext cx="16930271" cy="286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3"/>
          </p:nvPr>
        </p:nvSpPr>
        <p:spPr>
          <a:xfrm>
            <a:off x="5426239" y="7400925"/>
            <a:ext cx="13277523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4"/>
          </p:nvPr>
        </p:nvSpPr>
        <p:spPr>
          <a:xfrm>
            <a:off x="3599865" y="2174760"/>
            <a:ext cx="16930271" cy="286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/subtitle">
  <p:cSld name="Title/sub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9813284"/>
            <a:ext cx="24384001" cy="100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-1" y="0"/>
            <a:ext cx="24384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B6E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2B6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>
            <a:spLocks noGrp="1"/>
          </p:cNvSpPr>
          <p:nvPr>
            <p:ph type="pic" idx="3"/>
          </p:nvPr>
        </p:nvSpPr>
        <p:spPr>
          <a:xfrm>
            <a:off x="395063" y="12986155"/>
            <a:ext cx="2639149" cy="35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50% alternative 2">
  <p:cSld name="Statement 50% alternative 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1" y="-25188"/>
            <a:ext cx="24384001" cy="13741189"/>
          </a:xfrm>
          <a:prstGeom prst="rect">
            <a:avLst/>
          </a:prstGeom>
          <a:solidFill>
            <a:srgbClr val="37C08C"/>
          </a:solidFill>
          <a:ln>
            <a:noFill/>
          </a:ln>
        </p:spPr>
        <p:txBody>
          <a:bodyPr spcFirstLastPara="1" wrap="square" lIns="39350" tIns="39350" rIns="39350" bIns="393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-1" y="5651606"/>
            <a:ext cx="2438400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6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>
            <a:off x="395063" y="12986155"/>
            <a:ext cx="2639149" cy="35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>
  <p:cSld name="Content with 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3942543" y="8777287"/>
            <a:ext cx="6882527" cy="493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5" name="Google Shape;4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063" y="12986155"/>
            <a:ext cx="2639149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>
            <a:spLocks noGrp="1"/>
          </p:cNvSpPr>
          <p:nvPr>
            <p:ph type="pic" idx="2"/>
          </p:nvPr>
        </p:nvSpPr>
        <p:spPr>
          <a:xfrm>
            <a:off x="3942543" y="3090085"/>
            <a:ext cx="7406869" cy="493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1" y="0"/>
            <a:ext cx="24383998" cy="271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B6E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32B6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>
            <a:spLocks noGrp="1"/>
          </p:cNvSpPr>
          <p:nvPr>
            <p:ph type="pic" idx="4"/>
          </p:nvPr>
        </p:nvSpPr>
        <p:spPr>
          <a:xfrm>
            <a:off x="13034578" y="3090085"/>
            <a:ext cx="7406869" cy="493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5"/>
          </p:nvPr>
        </p:nvSpPr>
        <p:spPr>
          <a:xfrm>
            <a:off x="13034578" y="8777287"/>
            <a:ext cx="5414882" cy="493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>
            <a:spLocks noGrp="1"/>
          </p:cNvSpPr>
          <p:nvPr>
            <p:ph type="pic" idx="6"/>
          </p:nvPr>
        </p:nvSpPr>
        <p:spPr>
          <a:xfrm>
            <a:off x="395063" y="12986155"/>
            <a:ext cx="2639169" cy="35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>
  <p:cSld name="Picture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12192000" cy="575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3"/>
          </p:nvPr>
        </p:nvSpPr>
        <p:spPr>
          <a:xfrm>
            <a:off x="0" y="5203859"/>
            <a:ext cx="12192000" cy="8512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>
            <a:spLocks noGrp="1"/>
          </p:cNvSpPr>
          <p:nvPr>
            <p:ph type="pic" idx="4"/>
          </p:nvPr>
        </p:nvSpPr>
        <p:spPr>
          <a:xfrm>
            <a:off x="21370227" y="12986155"/>
            <a:ext cx="2639149" cy="35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 kopie">
  <p:cSld name="Picture with Caption kopi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>
            <a:spLocks noGrp="1"/>
          </p:cNvSpPr>
          <p:nvPr>
            <p:ph type="pic" idx="2"/>
          </p:nvPr>
        </p:nvSpPr>
        <p:spPr>
          <a:xfrm>
            <a:off x="-1" y="0"/>
            <a:ext cx="12192002" cy="1371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>
            <a:off x="12188629" y="-1"/>
            <a:ext cx="12195371" cy="6586959"/>
          </a:xfrm>
          <a:prstGeom prst="rect">
            <a:avLst/>
          </a:prstGeom>
          <a:solidFill>
            <a:srgbClr val="37C08C"/>
          </a:solidFill>
          <a:ln>
            <a:noFill/>
          </a:ln>
        </p:spPr>
        <p:txBody>
          <a:bodyPr spcFirstLastPara="1" wrap="square" lIns="39350" tIns="39350" rIns="39350" bIns="393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C08C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12195370" y="980215"/>
            <a:ext cx="12188630" cy="5606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12192000" y="6586957"/>
            <a:ext cx="12188630" cy="712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063" y="12986155"/>
            <a:ext cx="2639149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 txBox="1">
            <a:spLocks noGrp="1"/>
          </p:cNvSpPr>
          <p:nvPr>
            <p:ph type="body" idx="4"/>
          </p:nvPr>
        </p:nvSpPr>
        <p:spPr>
          <a:xfrm>
            <a:off x="12175066" y="0"/>
            <a:ext cx="9146587" cy="2725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>
  <p:cSld name="Title and Two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2192000" y="2496309"/>
            <a:ext cx="12192000" cy="1121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1" y="-1"/>
            <a:ext cx="8615924" cy="271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155"/>
              </a:buClr>
              <a:buSzPts val="6400"/>
              <a:buFont typeface="Arial"/>
              <a:buNone/>
              <a:defRPr sz="8600" b="0" i="0" u="none" strike="noStrike" cap="none">
                <a:solidFill>
                  <a:srgbClr val="FF31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-1" y="2496309"/>
            <a:ext cx="12192000" cy="1188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>
            <a:spLocks noGrp="1"/>
          </p:cNvSpPr>
          <p:nvPr>
            <p:ph type="pic" idx="4"/>
          </p:nvPr>
        </p:nvSpPr>
        <p:spPr>
          <a:xfrm>
            <a:off x="21370206" y="12986155"/>
            <a:ext cx="2639169" cy="35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737" y="6858000"/>
            <a:ext cx="24378525" cy="6910695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962400" y="549273"/>
            <a:ext cx="16459200" cy="228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532" cy="55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2737" y="6858000"/>
            <a:ext cx="24378600" cy="6910800"/>
          </a:xfrm>
          <a:prstGeom prst="rect">
            <a:avLst/>
          </a:prstGeom>
          <a:solidFill>
            <a:srgbClr val="32B6E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3962400" y="549273"/>
            <a:ext cx="1645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8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–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»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35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19887067" y="12802275"/>
            <a:ext cx="534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14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hyperlink" Target="https://es.ifixit.com/Gu%C3%ADa/Desmontaje+del+Fairphone+3/12557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hyperlink" Target="https://www.fairphone.com/en/warranty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1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14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irphone.com/wp-content/uploads/2021/03/Fairphone_Fair-Material-Sourcing-Roadmap.pdf" TargetMode="External"/><Relationship Id="rId5" Type="http://schemas.openxmlformats.org/officeDocument/2006/relationships/hyperlink" Target="mailto:impact.innovation@fairphone.com" TargetMode="Externa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16252" y="3477704"/>
            <a:ext cx="12303144" cy="170877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3246121" y="7909454"/>
            <a:ext cx="17586840" cy="286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/>
            <a:r>
              <a:rPr lang="es-ES" sz="9600" b="1" dirty="0" err="1" smtClean="0"/>
              <a:t>Change</a:t>
            </a:r>
            <a:r>
              <a:rPr lang="es-ES" sz="9600" b="1" dirty="0" smtClean="0"/>
              <a:t> </a:t>
            </a:r>
            <a:r>
              <a:rPr lang="es-ES" sz="9600" b="1" dirty="0" err="1" smtClean="0"/>
              <a:t>is</a:t>
            </a:r>
            <a:r>
              <a:rPr lang="es-ES" sz="9600" b="1" dirty="0" smtClean="0"/>
              <a:t> in </a:t>
            </a:r>
            <a:r>
              <a:rPr lang="es-ES" sz="9600" b="1" dirty="0" err="1" smtClean="0"/>
              <a:t>your</a:t>
            </a:r>
            <a:r>
              <a:rPr lang="es-ES" sz="9600" b="1" dirty="0" smtClean="0"/>
              <a:t> </a:t>
            </a:r>
            <a:r>
              <a:rPr lang="es-ES" sz="9600" b="1" dirty="0" err="1" smtClean="0"/>
              <a:t>hands</a:t>
            </a:r>
            <a:endParaRPr lang="en-US" sz="9600" b="0" i="0" u="none" strike="noStrike" cap="none" dirty="0" smtClean="0">
              <a:solidFill>
                <a:srgbClr val="FFFFFF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4400" y="6031289"/>
            <a:ext cx="23469600" cy="5650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53;p39"/>
          <p:cNvSpPr/>
          <p:nvPr/>
        </p:nvSpPr>
        <p:spPr>
          <a:xfrm>
            <a:off x="454696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235" y="6222367"/>
            <a:ext cx="22854379" cy="53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4400" y="6031289"/>
            <a:ext cx="23469600" cy="5650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53;p39"/>
          <p:cNvSpPr/>
          <p:nvPr/>
        </p:nvSpPr>
        <p:spPr>
          <a:xfrm>
            <a:off x="454696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235" y="6222367"/>
            <a:ext cx="22854379" cy="53447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721840" y="878291"/>
            <a:ext cx="411042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Fundatzaileak</a:t>
            </a:r>
            <a:r>
              <a:rPr lang="es-ES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000" b="1" dirty="0" err="1" smtClean="0">
                <a:solidFill>
                  <a:schemeClr val="bg1"/>
                </a:solidFill>
              </a:rPr>
              <a:t>Fairphone</a:t>
            </a:r>
            <a:endParaRPr lang="es-ES" sz="30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000" b="1" dirty="0" err="1" smtClean="0">
                <a:solidFill>
                  <a:schemeClr val="bg1"/>
                </a:solidFill>
              </a:rPr>
              <a:t>Signify</a:t>
            </a:r>
            <a:r>
              <a:rPr lang="es-ES" sz="3000" b="1" dirty="0" smtClean="0">
                <a:solidFill>
                  <a:schemeClr val="bg1"/>
                </a:solidFill>
              </a:rPr>
              <a:t> (Phillips)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000" b="1" dirty="0" err="1" smtClean="0">
                <a:solidFill>
                  <a:schemeClr val="bg1"/>
                </a:solidFill>
              </a:rPr>
              <a:t>Huayou</a:t>
            </a:r>
            <a:r>
              <a:rPr lang="es-ES" sz="3000" b="1" dirty="0" smtClean="0">
                <a:solidFill>
                  <a:schemeClr val="bg1"/>
                </a:solidFill>
              </a:rPr>
              <a:t> </a:t>
            </a:r>
            <a:r>
              <a:rPr lang="es-ES" sz="3000" b="1" dirty="0" err="1" smtClean="0">
                <a:solidFill>
                  <a:schemeClr val="bg1"/>
                </a:solidFill>
              </a:rPr>
              <a:t>Cobalt</a:t>
            </a:r>
            <a:endParaRPr lang="es-ES" sz="30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000" b="1" dirty="0" err="1" smtClean="0">
                <a:solidFill>
                  <a:schemeClr val="bg1"/>
                </a:solidFill>
              </a:rPr>
              <a:t>The</a:t>
            </a:r>
            <a:r>
              <a:rPr lang="es-ES" sz="3000" b="1" dirty="0" smtClean="0">
                <a:solidFill>
                  <a:schemeClr val="bg1"/>
                </a:solidFill>
              </a:rPr>
              <a:t> </a:t>
            </a:r>
            <a:r>
              <a:rPr lang="es-ES" sz="3000" b="1" dirty="0" err="1" smtClean="0">
                <a:solidFill>
                  <a:schemeClr val="bg1"/>
                </a:solidFill>
              </a:rPr>
              <a:t>Impact</a:t>
            </a:r>
            <a:r>
              <a:rPr lang="es-ES" sz="3000" b="1" dirty="0" smtClean="0">
                <a:solidFill>
                  <a:schemeClr val="bg1"/>
                </a:solidFill>
              </a:rPr>
              <a:t> </a:t>
            </a:r>
            <a:r>
              <a:rPr lang="es-ES" sz="3000" b="1" dirty="0" err="1" smtClean="0">
                <a:solidFill>
                  <a:schemeClr val="bg1"/>
                </a:solidFill>
              </a:rPr>
              <a:t>Facility</a:t>
            </a:r>
            <a:endParaRPr lang="es-ES" sz="30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435056" y="2947512"/>
            <a:ext cx="46105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Gehitu</a:t>
            </a:r>
            <a:r>
              <a:rPr lang="es-ES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3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diren</a:t>
            </a:r>
            <a:r>
              <a:rPr lang="es-ES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3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partaideak</a:t>
            </a:r>
            <a:r>
              <a:rPr lang="es-ES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000" b="1" dirty="0" smtClean="0">
                <a:solidFill>
                  <a:schemeClr val="bg1"/>
                </a:solidFill>
              </a:rPr>
              <a:t>Tesla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000" b="1" dirty="0" err="1" smtClean="0">
                <a:solidFill>
                  <a:schemeClr val="bg1"/>
                </a:solidFill>
              </a:rPr>
              <a:t>Glencore</a:t>
            </a:r>
            <a:endParaRPr lang="es-ES" sz="3000" b="1" dirty="0">
              <a:solidFill>
                <a:schemeClr val="bg1"/>
              </a:solidFill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 flipH="1" flipV="1">
            <a:off x="19842480" y="5502448"/>
            <a:ext cx="1668780" cy="3641552"/>
          </a:xfrm>
          <a:prstGeom prst="straightConnector1">
            <a:avLst/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14356080" y="526608"/>
            <a:ext cx="9689534" cy="4113972"/>
          </a:xfrm>
          <a:prstGeom prst="rect">
            <a:avLst/>
          </a:prstGeom>
          <a:noFill/>
          <a:ln w="603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14356080" y="4640580"/>
            <a:ext cx="9689534" cy="8618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16276320" y="4754880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OPEN TO MORE MEMBERS</a:t>
            </a:r>
            <a:endParaRPr lang="es-E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2582" t="30444" r="39148" b="37963"/>
          <a:stretch/>
        </p:blipFill>
        <p:spPr>
          <a:xfrm>
            <a:off x="1249363" y="5829300"/>
            <a:ext cx="5812876" cy="5654117"/>
          </a:xfrm>
          <a:prstGeom prst="rect">
            <a:avLst/>
          </a:prstGeom>
        </p:spPr>
      </p:pic>
      <p:pic>
        <p:nvPicPr>
          <p:cNvPr id="13" name="Google Shape;30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64832" t="39556" r="22543" b="27555"/>
          <a:stretch/>
        </p:blipFill>
        <p:spPr>
          <a:xfrm>
            <a:off x="1943100" y="320040"/>
            <a:ext cx="3367131" cy="49340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/>
          <a:srcRect l="78119" t="39556" r="9340" b="27555"/>
          <a:stretch/>
        </p:blipFill>
        <p:spPr>
          <a:xfrm>
            <a:off x="14201026" y="308427"/>
            <a:ext cx="3344779" cy="4934014"/>
          </a:xfrm>
          <a:prstGeom prst="rect">
            <a:avLst/>
          </a:prstGeom>
        </p:spPr>
      </p:pic>
      <p:pic>
        <p:nvPicPr>
          <p:cNvPr id="8" name="image2.png"/>
          <p:cNvPicPr/>
          <p:nvPr/>
        </p:nvPicPr>
        <p:blipFill rotWithShape="1">
          <a:blip r:embed="rId6"/>
          <a:srcRect t="6137"/>
          <a:stretch/>
        </p:blipFill>
        <p:spPr>
          <a:xfrm>
            <a:off x="9725528" y="5510464"/>
            <a:ext cx="12917905" cy="806115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383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 rotWithShape="1">
          <a:blip r:embed="rId4">
            <a:alphaModFix/>
          </a:blip>
          <a:srcRect r="3535"/>
          <a:stretch/>
        </p:blipFill>
        <p:spPr>
          <a:xfrm>
            <a:off x="6071320" y="6603552"/>
            <a:ext cx="8432956" cy="583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 rotWithShape="1">
          <a:blip r:embed="rId5">
            <a:alphaModFix/>
          </a:blip>
          <a:srcRect t="20456" b="30408"/>
          <a:stretch/>
        </p:blipFill>
        <p:spPr>
          <a:xfrm>
            <a:off x="6224240" y="2955953"/>
            <a:ext cx="8128000" cy="26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 rotWithShape="1">
          <a:blip r:embed="rId6">
            <a:alphaModFix/>
          </a:blip>
          <a:srcRect l="12513" t="18559"/>
          <a:stretch/>
        </p:blipFill>
        <p:spPr>
          <a:xfrm>
            <a:off x="14813459" y="6603551"/>
            <a:ext cx="9391092" cy="583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5"/>
          <p:cNvPicPr preferRelativeResize="0"/>
          <p:nvPr/>
        </p:nvPicPr>
        <p:blipFill rotWithShape="1">
          <a:blip r:embed="rId7">
            <a:alphaModFix/>
          </a:blip>
          <a:srcRect t="4667"/>
          <a:stretch/>
        </p:blipFill>
        <p:spPr>
          <a:xfrm>
            <a:off x="14808823" y="605904"/>
            <a:ext cx="9248440" cy="5868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53;p39"/>
          <p:cNvSpPr/>
          <p:nvPr/>
        </p:nvSpPr>
        <p:spPr>
          <a:xfrm>
            <a:off x="502822" y="2947393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pic>
        <p:nvPicPr>
          <p:cNvPr id="14" name="Google Shape;343;p45" descr="Resultado de imagen de BANDERA CHINA"/>
          <p:cNvPicPr preferRelativeResize="0"/>
          <p:nvPr/>
        </p:nvPicPr>
        <p:blipFill rotWithShape="1">
          <a:blip r:embed="rId9">
            <a:alphaModFix/>
          </a:blip>
          <a:srcRect b="13422"/>
          <a:stretch/>
        </p:blipFill>
        <p:spPr>
          <a:xfrm>
            <a:off x="8231560" y="432738"/>
            <a:ext cx="2857500" cy="247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 rotWithShape="1">
          <a:blip r:embed="rId4">
            <a:alphaModFix/>
          </a:blip>
          <a:srcRect r="3535"/>
          <a:stretch/>
        </p:blipFill>
        <p:spPr>
          <a:xfrm>
            <a:off x="6071320" y="6603552"/>
            <a:ext cx="8432956" cy="583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 rotWithShape="1">
          <a:blip r:embed="rId5">
            <a:alphaModFix/>
          </a:blip>
          <a:srcRect t="20456" b="30408"/>
          <a:stretch/>
        </p:blipFill>
        <p:spPr>
          <a:xfrm>
            <a:off x="6224240" y="2955953"/>
            <a:ext cx="8128000" cy="26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 rotWithShape="1">
          <a:blip r:embed="rId6">
            <a:alphaModFix/>
          </a:blip>
          <a:srcRect l="12513" t="18559"/>
          <a:stretch/>
        </p:blipFill>
        <p:spPr>
          <a:xfrm>
            <a:off x="14813459" y="6603551"/>
            <a:ext cx="9391092" cy="583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5"/>
          <p:cNvPicPr preferRelativeResize="0"/>
          <p:nvPr/>
        </p:nvPicPr>
        <p:blipFill rotWithShape="1">
          <a:blip r:embed="rId7">
            <a:alphaModFix/>
          </a:blip>
          <a:srcRect t="4667"/>
          <a:stretch/>
        </p:blipFill>
        <p:spPr>
          <a:xfrm>
            <a:off x="14808823" y="605904"/>
            <a:ext cx="9248440" cy="586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5" descr="Resultado de imagen de BANDERA CHINA"/>
          <p:cNvPicPr preferRelativeResize="0"/>
          <p:nvPr/>
        </p:nvPicPr>
        <p:blipFill rotWithShape="1">
          <a:blip r:embed="rId8">
            <a:alphaModFix/>
          </a:blip>
          <a:srcRect b="13422"/>
          <a:stretch/>
        </p:blipFill>
        <p:spPr>
          <a:xfrm>
            <a:off x="8231560" y="432738"/>
            <a:ext cx="2857500" cy="24739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7680960" y="1600200"/>
            <a:ext cx="14150340" cy="96697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/>
          <a:srcRect l="62958" t="40667" r="7041" b="21111"/>
          <a:stretch/>
        </p:blipFill>
        <p:spPr>
          <a:xfrm>
            <a:off x="9077623" y="2341954"/>
            <a:ext cx="11712854" cy="8394213"/>
          </a:xfrm>
          <a:prstGeom prst="rect">
            <a:avLst/>
          </a:prstGeom>
        </p:spPr>
      </p:pic>
      <p:sp>
        <p:nvSpPr>
          <p:cNvPr id="18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53;p39"/>
          <p:cNvSpPr/>
          <p:nvPr/>
        </p:nvSpPr>
        <p:spPr>
          <a:xfrm>
            <a:off x="502822" y="2947393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53;p39"/>
          <p:cNvSpPr/>
          <p:nvPr/>
        </p:nvSpPr>
        <p:spPr>
          <a:xfrm>
            <a:off x="3125699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7904" y="5842605"/>
            <a:ext cx="23956096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Urtean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1.400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Milloi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mugikor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saltzen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dira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munduan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Batez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bg1">
                    <a:lumMod val="85000"/>
                  </a:schemeClr>
                </a:solidFill>
              </a:rPr>
              <a:t>beste</a:t>
            </a:r>
            <a:r>
              <a:rPr lang="es-ES" sz="4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2,7 </a:t>
            </a:r>
            <a:r>
              <a:rPr lang="es-ES" sz="4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urtean</a:t>
            </a:r>
            <a:r>
              <a:rPr lang="es-E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dirty="0" err="1">
                <a:solidFill>
                  <a:schemeClr val="bg1">
                    <a:lumMod val="85000"/>
                  </a:schemeClr>
                </a:solidFill>
              </a:rPr>
              <a:t>baztertzen</a:t>
            </a:r>
            <a:r>
              <a:rPr lang="es-ES" sz="4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dira</a:t>
            </a:r>
            <a:endParaRPr lang="es-ES" sz="44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Urtean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50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Milloi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Tona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hondakin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elektronikoak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sortzen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ditugu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s-ES" sz="44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Mugikorren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erabilera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5-7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urtera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batez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besteko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handitzen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badugu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s-ES" sz="4400" b="1" dirty="0" smtClean="0">
                <a:solidFill>
                  <a:schemeClr val="bg1"/>
                </a:solidFill>
              </a:rPr>
              <a:t>CO</a:t>
            </a:r>
            <a:r>
              <a:rPr lang="es-ES" sz="3200" b="1" dirty="0" smtClean="0">
                <a:solidFill>
                  <a:schemeClr val="bg1"/>
                </a:solidFill>
              </a:rPr>
              <a:t>2</a:t>
            </a:r>
            <a:r>
              <a:rPr lang="es-ES" sz="4400" b="1" dirty="0" smtClean="0">
                <a:solidFill>
                  <a:schemeClr val="bg1"/>
                </a:solidFill>
              </a:rPr>
              <a:t> </a:t>
            </a:r>
            <a:r>
              <a:rPr lang="es-ES" sz="4400" b="1" dirty="0" err="1" smtClean="0">
                <a:solidFill>
                  <a:schemeClr val="bg1"/>
                </a:solidFill>
              </a:rPr>
              <a:t>izurpenak</a:t>
            </a:r>
            <a:r>
              <a:rPr lang="es-ES" sz="4400" b="1" dirty="0" smtClean="0">
                <a:solidFill>
                  <a:schemeClr val="bg1"/>
                </a:solidFill>
              </a:rPr>
              <a:t> 28-%40 </a:t>
            </a:r>
            <a:r>
              <a:rPr lang="es-ES" sz="4400" b="1" dirty="0" err="1" smtClean="0">
                <a:solidFill>
                  <a:schemeClr val="bg1"/>
                </a:solidFill>
              </a:rPr>
              <a:t>murriztu</a:t>
            </a:r>
            <a:r>
              <a:rPr lang="es-ES" sz="4400" b="1" dirty="0" smtClean="0">
                <a:solidFill>
                  <a:schemeClr val="bg1"/>
                </a:solidFill>
              </a:rPr>
              <a:t> </a:t>
            </a:r>
            <a:r>
              <a:rPr lang="es-ES" sz="4400" b="1" dirty="0" err="1" smtClean="0">
                <a:solidFill>
                  <a:schemeClr val="bg1"/>
                </a:solidFill>
              </a:rPr>
              <a:t>dezakegu</a:t>
            </a:r>
            <a:r>
              <a:rPr lang="es-ES" sz="4400" b="1" dirty="0" smtClean="0">
                <a:solidFill>
                  <a:schemeClr val="bg1"/>
                </a:solidFill>
              </a:rPr>
              <a:t> 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Fraunhofer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IZM)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Industrian </a:t>
            </a:r>
            <a:r>
              <a:rPr lang="es-ES" sz="4400" b="1" dirty="0" err="1">
                <a:solidFill>
                  <a:schemeClr val="bg1">
                    <a:lumMod val="85000"/>
                  </a:schemeClr>
                </a:solidFill>
              </a:rPr>
              <a:t>dauden</a:t>
            </a:r>
            <a:r>
              <a:rPr lang="es-ES" sz="4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mugikor</a:t>
            </a:r>
            <a:r>
              <a:rPr lang="es-E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gehienak</a:t>
            </a:r>
            <a:r>
              <a:rPr lang="es-E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</a:t>
            </a:r>
            <a:r>
              <a:rPr lang="es-E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daude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diseinatuta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iraupen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luzea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izateko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ezta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konpontzeko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ere</a:t>
            </a:r>
            <a:endParaRPr lang="es-ES" sz="4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44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4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29189" y="3851944"/>
            <a:ext cx="10189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</a:rPr>
              <a:t>GAUR EGUNGO ERRONKA</a:t>
            </a:r>
            <a:endParaRPr lang="es-ES" sz="6000" b="1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553709" y="12962892"/>
            <a:ext cx="649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Iturria</a:t>
            </a:r>
            <a:r>
              <a:rPr lang="es-ES" sz="28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IMPACT REPORT 2020 (FAIRPHONE)</a:t>
            </a:r>
            <a:endParaRPr lang="es-ES" sz="28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6"/>
          <p:cNvSpPr txBox="1"/>
          <p:nvPr/>
        </p:nvSpPr>
        <p:spPr>
          <a:xfrm>
            <a:off x="6306392" y="471935"/>
            <a:ext cx="9467008" cy="94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lt1"/>
                </a:solidFill>
              </a:rPr>
              <a:t>DISEINU MODULARRA</a:t>
            </a:r>
            <a:endParaRPr sz="4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9811" t="16261" r="13371" b="6567"/>
          <a:stretch/>
        </p:blipFill>
        <p:spPr>
          <a:xfrm>
            <a:off x="6306392" y="2355653"/>
            <a:ext cx="17271882" cy="9760147"/>
          </a:xfrm>
          <a:prstGeom prst="rect">
            <a:avLst/>
          </a:prstGeom>
        </p:spPr>
      </p:pic>
      <p:sp>
        <p:nvSpPr>
          <p:cNvPr id="11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53;p39"/>
          <p:cNvSpPr/>
          <p:nvPr/>
        </p:nvSpPr>
        <p:spPr>
          <a:xfrm>
            <a:off x="3125699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53;p39"/>
          <p:cNvSpPr/>
          <p:nvPr/>
        </p:nvSpPr>
        <p:spPr>
          <a:xfrm>
            <a:off x="3125699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42703" y="5659599"/>
            <a:ext cx="5268577" cy="861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1" name="Google Shape;36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7"/>
          <p:cNvSpPr txBox="1"/>
          <p:nvPr/>
        </p:nvSpPr>
        <p:spPr>
          <a:xfrm>
            <a:off x="6306392" y="471935"/>
            <a:ext cx="1074716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4400" b="1" dirty="0" smtClean="0">
                <a:solidFill>
                  <a:schemeClr val="lt1"/>
                </a:solidFill>
              </a:rPr>
              <a:t>KONPONTZEKO ERRAZTASUNA</a:t>
            </a:r>
            <a:endParaRPr sz="4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47" descr="https://upload.wikimedia.org/wikipedia/commons/thumb/8/8e/IFixit_logo.svg/2000px-IFixit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10263" y="4629714"/>
            <a:ext cx="4211315" cy="134130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7"/>
          <p:cNvSpPr txBox="1"/>
          <p:nvPr/>
        </p:nvSpPr>
        <p:spPr>
          <a:xfrm>
            <a:off x="21171735" y="4838701"/>
            <a:ext cx="18870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10/10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1499" t="17273" r="13031" b="23535"/>
          <a:stretch/>
        </p:blipFill>
        <p:spPr>
          <a:xfrm>
            <a:off x="6306392" y="6122202"/>
            <a:ext cx="16765145" cy="7396357"/>
          </a:xfrm>
          <a:prstGeom prst="rect">
            <a:avLst/>
          </a:prstGeom>
        </p:spPr>
      </p:pic>
      <p:pic>
        <p:nvPicPr>
          <p:cNvPr id="14" name="Imagen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96460" y="12217738"/>
            <a:ext cx="1358761" cy="976960"/>
          </a:xfrm>
          <a:prstGeom prst="rect">
            <a:avLst/>
          </a:prstGeom>
        </p:spPr>
      </p:pic>
      <p:pic>
        <p:nvPicPr>
          <p:cNvPr id="3074" name="Picture 2" descr="Rear and front 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4" y="6718845"/>
            <a:ext cx="5192427" cy="51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y Fairphone 2 is not working, what can I do? – Suppo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3" y="5659599"/>
            <a:ext cx="2772263" cy="86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88474" y="5770039"/>
            <a:ext cx="986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 P 3</a:t>
            </a:r>
            <a:endParaRPr lang="es-E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/>
          <a:srcRect l="43465" t="27310" r="43377" b="60339"/>
          <a:stretch/>
        </p:blipFill>
        <p:spPr>
          <a:xfrm>
            <a:off x="6451865" y="1699548"/>
            <a:ext cx="5077327" cy="26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7"/>
          <p:cNvSpPr txBox="1"/>
          <p:nvPr/>
        </p:nvSpPr>
        <p:spPr>
          <a:xfrm>
            <a:off x="6306392" y="471935"/>
            <a:ext cx="81147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FAIRPHONE 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lt1"/>
                </a:solidFill>
              </a:rPr>
              <a:t>(2021.ko </a:t>
            </a:r>
            <a:r>
              <a:rPr lang="en-US" sz="2800" b="1" dirty="0" err="1" smtClean="0">
                <a:solidFill>
                  <a:schemeClr val="lt1"/>
                </a:solidFill>
              </a:rPr>
              <a:t>Irailean</a:t>
            </a:r>
            <a:r>
              <a:rPr lang="en-US" sz="2800" b="1" dirty="0" smtClean="0">
                <a:solidFill>
                  <a:schemeClr val="lt1"/>
                </a:solidFill>
              </a:rPr>
              <a:t>)</a:t>
            </a:r>
            <a:endParaRPr sz="28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15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53;p39"/>
          <p:cNvSpPr/>
          <p:nvPr/>
        </p:nvSpPr>
        <p:spPr>
          <a:xfrm>
            <a:off x="3125699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8992" t="13275" r="18640" b="9766"/>
          <a:stretch/>
        </p:blipFill>
        <p:spPr>
          <a:xfrm>
            <a:off x="6578107" y="2009558"/>
            <a:ext cx="7571291" cy="52551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7149" t="21696" r="70482" b="48128"/>
          <a:stretch/>
        </p:blipFill>
        <p:spPr>
          <a:xfrm>
            <a:off x="6578106" y="7791094"/>
            <a:ext cx="3557150" cy="269924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347159" y="7628021"/>
            <a:ext cx="140368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</a:t>
            </a:r>
            <a:r>
              <a:rPr lang="en-US" sz="3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just promise long-term support, software updates and friendly customer service. </a:t>
            </a:r>
            <a:endParaRPr lang="en-US" sz="3600" i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3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it in writing: </a:t>
            </a:r>
            <a:r>
              <a:rPr lang="en-US" sz="36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5-year warranty for every </a:t>
            </a:r>
            <a:r>
              <a:rPr lang="en-US" sz="3600" b="1" i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Fairphone</a:t>
            </a:r>
            <a:r>
              <a:rPr lang="en-US" sz="36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en-US" sz="3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*When you purchase before 31/12/2022. Remember to </a:t>
            </a:r>
            <a:r>
              <a:rPr lang="en-US" sz="3600" i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register your warranty</a:t>
            </a:r>
            <a:r>
              <a:rPr lang="en-US" sz="3600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sz="3600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8465" t="39474" r="60088" b="46491"/>
          <a:stretch/>
        </p:blipFill>
        <p:spPr>
          <a:xfrm>
            <a:off x="6578106" y="11324886"/>
            <a:ext cx="8041134" cy="2018695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442703" y="5659599"/>
            <a:ext cx="5268577" cy="861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Picture 6" descr="My Fairphone 2 is not working, what can I do? – Suppo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3" y="5659599"/>
            <a:ext cx="2772263" cy="86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3388474" y="5770039"/>
            <a:ext cx="986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 P 4</a:t>
            </a:r>
            <a:endParaRPr lang="es-E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Nuevo Fairphone 4: características y precio del móvil 5G fácil de repara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r="24128"/>
          <a:stretch/>
        </p:blipFill>
        <p:spPr bwMode="auto">
          <a:xfrm>
            <a:off x="478169" y="6737648"/>
            <a:ext cx="519764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53;p39"/>
          <p:cNvSpPr/>
          <p:nvPr/>
        </p:nvSpPr>
        <p:spPr>
          <a:xfrm>
            <a:off x="3125699" y="2923331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27904" y="5934045"/>
            <a:ext cx="239560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Hondakin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elektronikoetan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%17,4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biltzen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dira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berziklatzeko</a:t>
            </a:r>
            <a:endParaRPr lang="es-ES" sz="4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Beste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%82,6:</a:t>
            </a:r>
          </a:p>
          <a:p>
            <a:pPr marL="1143000" lvl="3" indent="-5715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%7-20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esportatzen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da (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legala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eta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ilegala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1143000" lvl="3" indent="-5715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s-ES" sz="4400" b="1" dirty="0">
                <a:solidFill>
                  <a:schemeClr val="bg1">
                    <a:lumMod val="85000"/>
                  </a:schemeClr>
                </a:solidFill>
              </a:rPr>
              <a:t>%8 </a:t>
            </a:r>
            <a:r>
              <a:rPr lang="es-ES" sz="4400" b="1" dirty="0" err="1">
                <a:solidFill>
                  <a:schemeClr val="bg1">
                    <a:lumMod val="85000"/>
                  </a:schemeClr>
                </a:solidFill>
              </a:rPr>
              <a:t>etxeko</a:t>
            </a:r>
            <a:r>
              <a:rPr lang="es-ES" sz="4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bg1">
                    <a:lumMod val="85000"/>
                  </a:schemeClr>
                </a:solidFill>
              </a:rPr>
              <a:t>zaborretara</a:t>
            </a:r>
            <a:r>
              <a:rPr lang="es-ES" sz="4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bg1">
                    <a:lumMod val="85000"/>
                  </a:schemeClr>
                </a:solidFill>
              </a:rPr>
              <a:t>botatzen</a:t>
            </a:r>
            <a:r>
              <a:rPr lang="es-ES" sz="4400" b="1" dirty="0" smtClean="0">
                <a:solidFill>
                  <a:schemeClr val="bg1">
                    <a:lumMod val="85000"/>
                  </a:schemeClr>
                </a:solidFill>
              </a:rPr>
              <a:t> da</a:t>
            </a:r>
            <a:endParaRPr lang="es-ES" sz="44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1143000" lvl="3" indent="-5715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%54,6-67,6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kokapen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ezezaguna</a:t>
            </a:r>
            <a:r>
              <a:rPr lang="es-ES" sz="4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smtClean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s-E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1.600 </a:t>
            </a:r>
            <a:r>
              <a:rPr lang="es-ES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Milloi</a:t>
            </a:r>
            <a:r>
              <a:rPr lang="es-E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etxeko</a:t>
            </a:r>
            <a:r>
              <a:rPr lang="es-E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kajoietan</a:t>
            </a:r>
            <a:r>
              <a:rPr lang="es-E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solidFill>
                  <a:schemeClr val="bg1">
                    <a:lumMod val="85000"/>
                  </a:schemeClr>
                </a:solidFill>
              </a:rPr>
              <a:t>dagoela</a:t>
            </a:r>
            <a:r>
              <a:rPr lang="es-ES" sz="36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3600" b="1" dirty="0" err="1" smtClean="0">
                <a:solidFill>
                  <a:schemeClr val="bg1">
                    <a:lumMod val="85000"/>
                  </a:schemeClr>
                </a:solidFill>
              </a:rPr>
              <a:t>zenbatetsi</a:t>
            </a:r>
            <a:r>
              <a:rPr lang="es-ES" sz="36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3600" b="1" dirty="0" err="1" smtClean="0">
                <a:solidFill>
                  <a:schemeClr val="bg1">
                    <a:lumMod val="85000"/>
                  </a:schemeClr>
                </a:solidFill>
              </a:rPr>
              <a:t>egiten</a:t>
            </a:r>
            <a:r>
              <a:rPr lang="es-ES" sz="3600" b="1" dirty="0" smtClean="0">
                <a:solidFill>
                  <a:schemeClr val="bg1">
                    <a:lumMod val="85000"/>
                  </a:schemeClr>
                </a:solidFill>
              </a:rPr>
              <a:t> da)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4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829189" y="3851944"/>
            <a:ext cx="10189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</a:rPr>
              <a:t>GAUR EGUNGO ERRONKA</a:t>
            </a:r>
            <a:endParaRPr lang="es-ES" sz="60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7553709" y="12962892"/>
            <a:ext cx="649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Iturria</a:t>
            </a:r>
            <a:r>
              <a:rPr lang="es-ES" sz="28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IMPACT REPORT 2020 (FAIRPHONE)</a:t>
            </a:r>
            <a:endParaRPr lang="es-ES" sz="28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3" descr="Resultado de imagen de wanderlust airplane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546273" y="-519546"/>
            <a:ext cx="9060873" cy="527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▷ Revisión del Fairphone 3: el teléfono más ecológico del mundo 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6" y="4592782"/>
            <a:ext cx="11629336" cy="773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0625" t="20545" r="1780" b="9768"/>
          <a:stretch/>
        </p:blipFill>
        <p:spPr>
          <a:xfrm>
            <a:off x="14710915" y="2870465"/>
            <a:ext cx="9399962" cy="7765451"/>
          </a:xfrm>
          <a:prstGeom prst="rect">
            <a:avLst/>
          </a:prstGeom>
        </p:spPr>
      </p:pic>
      <p:pic>
        <p:nvPicPr>
          <p:cNvPr id="381" name="Google Shape;38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9" descr="Resultado de imagen de telefonos moviles en el caj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9208" y="2937544"/>
            <a:ext cx="7751487" cy="425394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9"/>
          <p:cNvSpPr txBox="1"/>
          <p:nvPr/>
        </p:nvSpPr>
        <p:spPr>
          <a:xfrm>
            <a:off x="5801381" y="471935"/>
            <a:ext cx="18582619" cy="112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4400" b="1" dirty="0">
                <a:solidFill>
                  <a:schemeClr val="lt1"/>
                </a:solidFill>
              </a:rPr>
              <a:t>ERABILTZEN EZ DIREN MUGIKORRAK JASOTZEKO PROGRAMA</a:t>
            </a:r>
            <a:endParaRPr sz="4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53;p39"/>
          <p:cNvSpPr/>
          <p:nvPr/>
        </p:nvSpPr>
        <p:spPr>
          <a:xfrm>
            <a:off x="3125699" y="2923331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pic>
        <p:nvPicPr>
          <p:cNvPr id="2052" name="Picture 4" descr="Teqcycle - Return Rework Reu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6" y="7191491"/>
            <a:ext cx="5160432" cy="182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384;p49"/>
          <p:cNvSpPr txBox="1"/>
          <p:nvPr/>
        </p:nvSpPr>
        <p:spPr>
          <a:xfrm>
            <a:off x="475547" y="6096046"/>
            <a:ext cx="18582619" cy="112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400" b="1" dirty="0" smtClean="0">
                <a:solidFill>
                  <a:schemeClr val="lt1"/>
                </a:solidFill>
              </a:rPr>
              <a:t>KOLABORATZAILEA</a:t>
            </a:r>
            <a:endParaRPr sz="34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58860" t="27310" r="7456" b="35497"/>
          <a:stretch/>
        </p:blipFill>
        <p:spPr>
          <a:xfrm>
            <a:off x="6229208" y="7622011"/>
            <a:ext cx="9212089" cy="572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9" descr="Ho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547" y="7012309"/>
            <a:ext cx="4650418" cy="164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9" descr="http://www.closingtheloop.eu/sites/default/files/styles/content_image/public/Collection_Photo.jpg?itok=sajmkSO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37818" y="7506336"/>
            <a:ext cx="6309146" cy="454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9" descr="Imagen relacionad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17071" y="4246188"/>
            <a:ext cx="7743825" cy="42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9" descr="Imagen relacionad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313214" y="2910817"/>
            <a:ext cx="1906707" cy="190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9" descr="Resultado de imagen de ghana localizaciÃ³n fla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2091" y="3389706"/>
            <a:ext cx="3913510" cy="401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/>
          <a:srcRect l="21288" t="28187" r="22802" b="30373"/>
          <a:stretch/>
        </p:blipFill>
        <p:spPr>
          <a:xfrm>
            <a:off x="11141242" y="2548669"/>
            <a:ext cx="6248945" cy="2605354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>
            <a:off x="8330361" y="1683460"/>
            <a:ext cx="1221958" cy="160012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oblada hacia arriba 8"/>
          <p:cNvSpPr/>
          <p:nvPr/>
        </p:nvSpPr>
        <p:spPr>
          <a:xfrm rot="5400000">
            <a:off x="9333923" y="7113753"/>
            <a:ext cx="1633587" cy="2418755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11616556" y="6704136"/>
            <a:ext cx="5745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MUGIKORRAK ORDAINDU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8148302" y="10369687"/>
            <a:ext cx="623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BIRZIKLATZERA BIDALTZEKO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lecha doblada hacia arriba 10"/>
          <p:cNvSpPr/>
          <p:nvPr/>
        </p:nvSpPr>
        <p:spPr>
          <a:xfrm>
            <a:off x="18090347" y="8503863"/>
            <a:ext cx="2857726" cy="1519937"/>
          </a:xfrm>
          <a:prstGeom prst="bent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0209349" y="3346964"/>
            <a:ext cx="21151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0" dirty="0" smtClean="0">
                <a:solidFill>
                  <a:srgbClr val="FF0000"/>
                </a:solidFill>
              </a:rPr>
              <a:t>X</a:t>
            </a:r>
            <a:endParaRPr lang="es-ES" sz="15000" dirty="0">
              <a:solidFill>
                <a:srgbClr val="FF0000"/>
              </a:solidFill>
            </a:endParaRPr>
          </a:p>
        </p:txBody>
      </p:sp>
      <p:sp>
        <p:nvSpPr>
          <p:cNvPr id="19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53;p39"/>
          <p:cNvSpPr/>
          <p:nvPr/>
        </p:nvSpPr>
        <p:spPr>
          <a:xfrm>
            <a:off x="3125699" y="2923331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sp>
        <p:nvSpPr>
          <p:cNvPr id="26" name="Google Shape;384;p49"/>
          <p:cNvSpPr txBox="1"/>
          <p:nvPr/>
        </p:nvSpPr>
        <p:spPr>
          <a:xfrm>
            <a:off x="475547" y="6096046"/>
            <a:ext cx="18582619" cy="112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400" b="1" dirty="0" smtClean="0">
                <a:solidFill>
                  <a:schemeClr val="lt1"/>
                </a:solidFill>
              </a:rPr>
              <a:t>KOLABORATZAILEA</a:t>
            </a:r>
            <a:endParaRPr sz="34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pic>
        <p:nvPicPr>
          <p:cNvPr id="27" name="Google Shape;383;p49" descr="Ho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6130" y="372640"/>
            <a:ext cx="4525112" cy="1389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7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4780" t="13977" r="22982" b="10468"/>
          <a:stretch/>
        </p:blipFill>
        <p:spPr>
          <a:xfrm>
            <a:off x="12817531" y="2994967"/>
            <a:ext cx="11620207" cy="7935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4722" t="15925" r="14306" b="6297"/>
          <a:stretch/>
        </p:blipFill>
        <p:spPr>
          <a:xfrm>
            <a:off x="0" y="2994967"/>
            <a:ext cx="12913784" cy="7935152"/>
          </a:xfrm>
          <a:prstGeom prst="rect">
            <a:avLst/>
          </a:prstGeom>
        </p:spPr>
      </p:pic>
      <p:pic>
        <p:nvPicPr>
          <p:cNvPr id="438" name="Google Shape;438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5" descr="https://forum.fairphone.com/uploads/default/optimized/2X/a/a7509eec4eb0b71cb8051f0f154e383e6010d544_1_684x500.pn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55" descr="https://scontent.fmad3-1.fna.fbcdn.net/v/t1.0-9/26904626_1438547412941634_193253020158162432_n.jpg?_nc_cat=105&amp;oh=41e121f55880a7163165da618babcd07&amp;oe=5C5D55FE"/>
          <p:cNvPicPr preferRelativeResize="0"/>
          <p:nvPr/>
        </p:nvPicPr>
        <p:blipFill rotWithShape="1">
          <a:blip r:embed="rId6">
            <a:alphaModFix/>
          </a:blip>
          <a:srcRect t="29569" b="29034"/>
          <a:stretch/>
        </p:blipFill>
        <p:spPr>
          <a:xfrm>
            <a:off x="311833" y="440260"/>
            <a:ext cx="9143864" cy="2132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069053" y="240632"/>
            <a:ext cx="11815010" cy="131029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1402" t="14445" r="31440" b="42727"/>
          <a:stretch/>
        </p:blipFill>
        <p:spPr>
          <a:xfrm>
            <a:off x="704910" y="686761"/>
            <a:ext cx="8530070" cy="55301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4910" y="6519307"/>
            <a:ext cx="35157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002060"/>
                </a:solidFill>
              </a:rPr>
              <a:t>Eva </a:t>
            </a:r>
            <a:r>
              <a:rPr lang="es-ES" sz="2800" b="1" dirty="0" err="1" smtClean="0">
                <a:solidFill>
                  <a:srgbClr val="002060"/>
                </a:solidFill>
              </a:rPr>
              <a:t>Gouwens</a:t>
            </a:r>
            <a:r>
              <a:rPr lang="es-ES" sz="28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ES" sz="2800" b="1" dirty="0" smtClean="0">
                <a:solidFill>
                  <a:srgbClr val="002060"/>
                </a:solidFill>
              </a:rPr>
              <a:t>(CEO, FAIRPHONE)</a:t>
            </a:r>
            <a:endParaRPr lang="es-ES" sz="28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7334" t="16890" r="44791" b="6666"/>
          <a:stretch/>
        </p:blipFill>
        <p:spPr>
          <a:xfrm>
            <a:off x="11567160" y="686761"/>
            <a:ext cx="10858500" cy="123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3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562" y="5312655"/>
            <a:ext cx="23910975" cy="6980771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/>
          <p:cNvGrpSpPr/>
          <p:nvPr/>
        </p:nvGrpSpPr>
        <p:grpSpPr>
          <a:xfrm>
            <a:off x="427904" y="433138"/>
            <a:ext cx="8788285" cy="3874168"/>
            <a:chOff x="427904" y="1879600"/>
            <a:chExt cx="23516236" cy="10160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/>
            <a:srcRect t="16173" r="1388" b="8519"/>
            <a:stretch/>
          </p:blipFill>
          <p:spPr>
            <a:xfrm>
              <a:off x="427904" y="1981200"/>
              <a:ext cx="23414636" cy="100584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87306" t="25872" r="1389" b="64809"/>
            <a:stretch/>
          </p:blipFill>
          <p:spPr>
            <a:xfrm>
              <a:off x="20821540" y="1879600"/>
              <a:ext cx="3122600" cy="1447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" name="CuadroTexto 6"/>
          <p:cNvSpPr txBox="1"/>
          <p:nvPr/>
        </p:nvSpPr>
        <p:spPr>
          <a:xfrm>
            <a:off x="427903" y="4499811"/>
            <a:ext cx="23779634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Behin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ezagututa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FAIRPHONE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enpresa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lantzen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dena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ZURE ENPRESA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praktika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horien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jarraitzailea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izateko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aukera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batzuk</a:t>
            </a:r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Fairphone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mugikorra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erabiltzea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“ENPRESA MUKIGOR”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bezala</a:t>
            </a:r>
            <a:endParaRPr lang="es-ES" sz="4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endParaRPr lang="es-ES" sz="4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“ESTAINUA, WOLFRAMIOA, URREA EDO KOBALTO”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materialak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erabiltzen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badira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zure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produktua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ekoizteko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 baten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edo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bestean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FAIRPHONEkin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jarri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zaitezke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kontaktuan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sortu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duten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bidezko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Erosketa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talde”eren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batean 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hartzeko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impact.innovation@fairphone.com</a:t>
            </a:r>
            <a:r>
              <a:rPr lang="es-ES" sz="4000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  <a:p>
            <a:pPr marL="742950" indent="-742950">
              <a:buAutoNum type="arabicPeriod"/>
            </a:pPr>
            <a:endParaRPr lang="es-ES" sz="4000" b="1" u="sng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Zure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enpresaren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“SUPPLY CHAIN” mapa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aztertu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eta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argitu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25475"/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Laguntzarako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iturri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batzuk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625475"/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(*) Fairphone_Fair-Material-Sourcing-Roadmap.pdf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25475"/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(*)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Fairphone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endParaRPr lang="es-ES" sz="4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/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18547" y="96493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63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3"/>
          <p:cNvSpPr txBox="1">
            <a:spLocks noGrp="1"/>
          </p:cNvSpPr>
          <p:nvPr>
            <p:ph type="body" idx="1"/>
          </p:nvPr>
        </p:nvSpPr>
        <p:spPr>
          <a:xfrm>
            <a:off x="0" y="4622965"/>
            <a:ext cx="12567956" cy="843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6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Iratxe</a:t>
            </a:r>
            <a:r>
              <a:rPr lang="en-US" sz="66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Acha</a:t>
            </a:r>
            <a:r>
              <a:rPr lang="en-US" sz="6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Gamboa</a:t>
            </a:r>
            <a:endParaRPr lang="en-US" sz="6600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6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Diego </a:t>
            </a:r>
            <a:r>
              <a:rPr lang="en-US" sz="66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Casado</a:t>
            </a:r>
            <a:r>
              <a:rPr lang="en-US" sz="6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Mansilla</a:t>
            </a:r>
            <a:endParaRPr lang="en-US" sz="6600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endParaRPr lang="en-US" sz="660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600" dirty="0" err="1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bilbao@fairphone.community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endParaRPr sz="6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endParaRPr sz="6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53" descr="https://scontent.fmad3-1.fna.fbcdn.net/v/t1.0-9/26904626_1438547412941634_193253020158162432_n.jpg?_nc_cat=105&amp;oh=41e121f55880a7163165da618babcd07&amp;oe=5C5D55FE"/>
          <p:cNvPicPr preferRelativeResize="0"/>
          <p:nvPr/>
        </p:nvPicPr>
        <p:blipFill rotWithShape="1">
          <a:blip r:embed="rId3">
            <a:alphaModFix/>
          </a:blip>
          <a:srcRect t="29569" b="29034"/>
          <a:stretch/>
        </p:blipFill>
        <p:spPr>
          <a:xfrm>
            <a:off x="13059224" y="449288"/>
            <a:ext cx="10294016" cy="240092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3" descr="Resultado de imagen de fairphone community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3" descr="Resultado de imagen de fairphone community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53" descr="Resultado de imagen de wanderlust airpla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775" y="1101436"/>
            <a:ext cx="8219498" cy="401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Enthusiastic, motivated and helpful: Just a few reasons to love the Fairphone  community - Fair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224" y="3110771"/>
            <a:ext cx="10294016" cy="1029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1158" t="501" r="20498" b="1099"/>
          <a:stretch/>
        </p:blipFill>
        <p:spPr>
          <a:xfrm>
            <a:off x="0" y="0"/>
            <a:ext cx="122421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 txBox="1"/>
          <p:nvPr/>
        </p:nvSpPr>
        <p:spPr>
          <a:xfrm>
            <a:off x="12192000" y="0"/>
            <a:ext cx="12192000" cy="588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Fairphone</a:t>
            </a:r>
            <a:r>
              <a:rPr lang="en-US" sz="6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2010ean </a:t>
            </a: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jaio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zen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Holandan</a:t>
            </a:r>
            <a:r>
              <a:rPr lang="en-US" sz="6800" dirty="0" smtClean="0">
                <a:solidFill>
                  <a:srgbClr val="FFFFFF"/>
                </a:solidFill>
              </a:rPr>
              <a:t>,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dirty="0" err="1" smtClean="0">
                <a:solidFill>
                  <a:srgbClr val="FFFFFF"/>
                </a:solidFill>
              </a:rPr>
              <a:t>salaketa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kanpaina</a:t>
            </a:r>
            <a:r>
              <a:rPr lang="en-US" sz="6800" dirty="0" smtClean="0">
                <a:solidFill>
                  <a:srgbClr val="FFFFFF"/>
                </a:solidFill>
              </a:rPr>
              <a:t> bat </a:t>
            </a:r>
            <a:r>
              <a:rPr lang="en-US" sz="6800" dirty="0" err="1" smtClean="0">
                <a:solidFill>
                  <a:srgbClr val="FFFFFF"/>
                </a:solidFill>
              </a:rPr>
              <a:t>bezala</a:t>
            </a:r>
            <a:r>
              <a:rPr lang="en-US" sz="6800" dirty="0" smtClean="0">
                <a:solidFill>
                  <a:srgbClr val="FFFFFF"/>
                </a:solidFill>
              </a:rPr>
              <a:t>.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endParaRPr lang="en-US" sz="6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dirty="0" err="1" smtClean="0">
                <a:solidFill>
                  <a:srgbClr val="FFFFFF"/>
                </a:solidFill>
              </a:rPr>
              <a:t>Industria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elektronikoan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erabiltzen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diren</a:t>
            </a:r>
            <a:r>
              <a:rPr lang="en-US" sz="6800" dirty="0" smtClean="0">
                <a:solidFill>
                  <a:srgbClr val="FFFFFF"/>
                </a:solidFill>
              </a:rPr>
              <a:t> “</a:t>
            </a:r>
            <a:r>
              <a:rPr lang="en-US" sz="6800" dirty="0" err="1" smtClean="0">
                <a:solidFill>
                  <a:srgbClr val="FFFFFF"/>
                </a:solidFill>
              </a:rPr>
              <a:t>konflikto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iturri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diren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mineralak</a:t>
            </a:r>
            <a:r>
              <a:rPr lang="en-US" sz="6800" dirty="0" smtClean="0">
                <a:solidFill>
                  <a:srgbClr val="FFFFFF"/>
                </a:solidFill>
              </a:rPr>
              <a:t>” </a:t>
            </a:r>
            <a:r>
              <a:rPr lang="en-US" sz="6800" dirty="0" err="1" smtClean="0">
                <a:solidFill>
                  <a:srgbClr val="FFFFFF"/>
                </a:solidFill>
              </a:rPr>
              <a:t>salatzeko</a:t>
            </a:r>
            <a:r>
              <a:rPr lang="en-US" sz="6800" dirty="0" smtClean="0">
                <a:solidFill>
                  <a:srgbClr val="FFFFFF"/>
                </a:solidFill>
              </a:rPr>
              <a:t>.</a:t>
            </a:r>
            <a:endParaRPr sz="8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20992" y="13028857"/>
            <a:ext cx="2573467" cy="35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256" r="20255"/>
          <a:stretch/>
        </p:blipFill>
        <p:spPr>
          <a:xfrm>
            <a:off x="-1" y="-1"/>
            <a:ext cx="12242020" cy="137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>
            <a:off x="12192000" y="0"/>
            <a:ext cx="126568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2013an, </a:t>
            </a: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Fairphone</a:t>
            </a:r>
            <a:r>
              <a:rPr lang="en-US" sz="6800" dirty="0" smtClean="0"/>
              <a:t>-k </a:t>
            </a:r>
            <a:r>
              <a:rPr lang="en-US" sz="6800" dirty="0" err="1" smtClean="0"/>
              <a:t>enpresa</a:t>
            </a:r>
            <a:r>
              <a:rPr lang="en-US" sz="6800" dirty="0" smtClean="0"/>
              <a:t> bat </a:t>
            </a:r>
            <a:r>
              <a:rPr lang="en-US" sz="6800" dirty="0" err="1" smtClean="0"/>
              <a:t>sortzeko</a:t>
            </a:r>
            <a:r>
              <a:rPr lang="en-US" sz="6800" dirty="0" smtClean="0"/>
              <a:t> </a:t>
            </a:r>
            <a:r>
              <a:rPr lang="en-US" sz="6800" dirty="0" err="1" smtClean="0"/>
              <a:t>urratsa</a:t>
            </a:r>
            <a:r>
              <a:rPr lang="en-US" sz="6800" dirty="0" smtClean="0"/>
              <a:t> </a:t>
            </a:r>
            <a:r>
              <a:rPr lang="en-US" sz="6800" dirty="0" err="1" smtClean="0"/>
              <a:t>eman</a:t>
            </a:r>
            <a:r>
              <a:rPr lang="en-US" sz="6800" dirty="0" smtClean="0"/>
              <a:t> </a:t>
            </a:r>
            <a:r>
              <a:rPr lang="en-US" sz="6800" dirty="0" err="1" smtClean="0"/>
              <a:t>zuen</a:t>
            </a:r>
            <a:r>
              <a:rPr lang="en-US" sz="6800" dirty="0" smtClean="0"/>
              <a:t>.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endParaRPr lang="en-US" sz="6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dirty="0" err="1" smtClean="0"/>
              <a:t>Mugikor</a:t>
            </a:r>
            <a:r>
              <a:rPr lang="en-US" sz="6800" dirty="0" smtClean="0"/>
              <a:t> </a:t>
            </a:r>
            <a:r>
              <a:rPr lang="en-US" sz="6800" dirty="0" err="1" smtClean="0"/>
              <a:t>alternatibo</a:t>
            </a:r>
            <a:r>
              <a:rPr lang="en-US" sz="6800" dirty="0" smtClean="0"/>
              <a:t> bat </a:t>
            </a:r>
            <a:r>
              <a:rPr lang="en-US" sz="6800" dirty="0" err="1" smtClean="0"/>
              <a:t>eskeintzeko</a:t>
            </a:r>
            <a:r>
              <a:rPr lang="en-US" sz="6800" dirty="0" smtClean="0"/>
              <a:t>,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endParaRPr lang="en-US" sz="6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Bidezko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(ago)a den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Industria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Elektroniko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en-US" sz="6800" dirty="0" smtClean="0"/>
              <a:t>-</a:t>
            </a:r>
            <a:r>
              <a:rPr lang="en-US" sz="6800" dirty="0" err="1" smtClean="0"/>
              <a:t>rantz</a:t>
            </a:r>
            <a:r>
              <a:rPr lang="en-US" sz="6800" dirty="0" smtClean="0"/>
              <a:t>, </a:t>
            </a:r>
            <a:r>
              <a:rPr lang="en-US" sz="6800" dirty="0" err="1" smtClean="0"/>
              <a:t>Mugimendu</a:t>
            </a:r>
            <a:r>
              <a:rPr lang="en-US" sz="6800" dirty="0" smtClean="0"/>
              <a:t> bat </a:t>
            </a:r>
            <a:r>
              <a:rPr lang="en-US" sz="6800" dirty="0" err="1" smtClean="0"/>
              <a:t>sortzeko</a:t>
            </a:r>
            <a:r>
              <a:rPr lang="en-US" sz="6800" dirty="0" smtClean="0"/>
              <a:t>,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20992" y="13028857"/>
            <a:ext cx="2573467" cy="35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trella de 5 puntas 19"/>
          <p:cNvSpPr/>
          <p:nvPr/>
        </p:nvSpPr>
        <p:spPr>
          <a:xfrm>
            <a:off x="975364" y="10286993"/>
            <a:ext cx="1122219" cy="958022"/>
          </a:xfrm>
          <a:prstGeom prst="star5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strella de 5 puntas 18"/>
          <p:cNvSpPr/>
          <p:nvPr/>
        </p:nvSpPr>
        <p:spPr>
          <a:xfrm>
            <a:off x="997313" y="9011190"/>
            <a:ext cx="1122219" cy="958022"/>
          </a:xfrm>
          <a:prstGeom prst="star5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1462677" y="0"/>
            <a:ext cx="12921323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>
            <a:spLocks noGrp="1"/>
          </p:cNvSpPr>
          <p:nvPr>
            <p:ph type="body" idx="1"/>
          </p:nvPr>
        </p:nvSpPr>
        <p:spPr>
          <a:xfrm>
            <a:off x="-62965" y="837395"/>
            <a:ext cx="12205060" cy="588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Fairphone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-k </a:t>
            </a: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mugikorrak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produzitzen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ditu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800" dirty="0" smtClean="0"/>
              <a:t>…</a:t>
            </a:r>
            <a:r>
              <a:rPr lang="en-US" sz="6800" dirty="0" err="1" smtClean="0"/>
              <a:t>Industria</a:t>
            </a:r>
            <a:r>
              <a:rPr lang="en-US" sz="6800" dirty="0" smtClean="0"/>
              <a:t> </a:t>
            </a:r>
            <a:r>
              <a:rPr lang="en-US" sz="6800" dirty="0" err="1" smtClean="0"/>
              <a:t>elektronikoa</a:t>
            </a:r>
            <a:r>
              <a:rPr lang="en-US" sz="6800" dirty="0" smtClean="0"/>
              <a:t> </a:t>
            </a:r>
            <a:r>
              <a:rPr lang="en-US" sz="6800" dirty="0" err="1" smtClean="0"/>
              <a:t>barrutik</a:t>
            </a:r>
            <a:r>
              <a:rPr lang="en-US" sz="6800" dirty="0" smtClean="0"/>
              <a:t> </a:t>
            </a:r>
            <a:r>
              <a:rPr lang="en-US" sz="6800" dirty="0" err="1" smtClean="0"/>
              <a:t>aldatzeko</a:t>
            </a:r>
            <a:r>
              <a:rPr lang="en-US" sz="6800" dirty="0" smtClean="0"/>
              <a:t>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Estrella de 5 puntas 4"/>
          <p:cNvSpPr/>
          <p:nvPr/>
        </p:nvSpPr>
        <p:spPr>
          <a:xfrm>
            <a:off x="997523" y="7901248"/>
            <a:ext cx="1122219" cy="958022"/>
          </a:xfrm>
          <a:prstGeom prst="star5">
            <a:avLst/>
          </a:prstGeom>
          <a:solidFill>
            <a:srgbClr val="FFFF99"/>
          </a:solidFill>
          <a:ln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2284081" y="8049465"/>
            <a:ext cx="4915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Kontzientzia</a:t>
            </a:r>
            <a:r>
              <a:rPr lang="es-ES" sz="40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garatu</a:t>
            </a:r>
            <a:endParaRPr lang="es-ES" sz="40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284080" y="9259748"/>
            <a:ext cx="3062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Eredua</a:t>
            </a:r>
            <a:r>
              <a:rPr lang="es-ES" sz="40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izan</a:t>
            </a:r>
            <a:endParaRPr lang="es-ES" sz="40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84080" y="10515971"/>
            <a:ext cx="4863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Jarraitzaileak</a:t>
            </a:r>
            <a:r>
              <a:rPr lang="es-ES" sz="40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s-ES" sz="4000" b="1" dirty="0" err="1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sortu</a:t>
            </a:r>
            <a:endParaRPr lang="es-ES" sz="40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352486" y="817257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</a:rPr>
              <a:t>1</a:t>
            </a:r>
            <a:endParaRPr lang="es-ES" sz="3200" b="1" dirty="0">
              <a:solidFill>
                <a:srgbClr val="00206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359412" y="923937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</a:rPr>
              <a:t>2</a:t>
            </a:r>
            <a:endParaRPr lang="es-ES" sz="3200" b="1" dirty="0">
              <a:solidFill>
                <a:srgbClr val="00206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359413" y="105070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</a:rPr>
              <a:t>3</a:t>
            </a:r>
            <a:endParaRPr lang="es-ES" sz="3200" b="1" dirty="0">
              <a:solidFill>
                <a:srgbClr val="0020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2804" y="6775742"/>
            <a:ext cx="28184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000" b="1" dirty="0" smtClean="0">
                <a:solidFill>
                  <a:schemeClr val="bg1"/>
                </a:solidFill>
              </a:rPr>
              <a:t>3 </a:t>
            </a:r>
            <a:r>
              <a:rPr lang="es-ES" sz="5000" b="1" dirty="0" err="1" smtClean="0">
                <a:solidFill>
                  <a:schemeClr val="bg1"/>
                </a:solidFill>
              </a:rPr>
              <a:t>ardatz</a:t>
            </a:r>
            <a:r>
              <a:rPr lang="es-ES" sz="5000" b="1" dirty="0" smtClean="0">
                <a:solidFill>
                  <a:schemeClr val="bg1"/>
                </a:solidFill>
              </a:rPr>
              <a:t>:</a:t>
            </a:r>
            <a:endParaRPr lang="es-ES" sz="5000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8167" r="4152"/>
          <a:stretch/>
        </p:blipFill>
        <p:spPr>
          <a:xfrm>
            <a:off x="11338560" y="2125836"/>
            <a:ext cx="12862560" cy="9189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/>
          <p:nvPr/>
        </p:nvSpPr>
        <p:spPr>
          <a:xfrm>
            <a:off x="10553471" y="0"/>
            <a:ext cx="13830530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50424"/>
          <a:stretch/>
        </p:blipFill>
        <p:spPr>
          <a:xfrm>
            <a:off x="-28805" y="5804296"/>
            <a:ext cx="10582162" cy="791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8"/>
          <p:cNvSpPr txBox="1">
            <a:spLocks noGrp="1"/>
          </p:cNvSpPr>
          <p:nvPr>
            <p:ph type="body" idx="1"/>
          </p:nvPr>
        </p:nvSpPr>
        <p:spPr>
          <a:xfrm>
            <a:off x="10434937" y="3517579"/>
            <a:ext cx="6882527" cy="472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s-ES" sz="4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Bidezko</a:t>
            </a:r>
            <a:r>
              <a:rPr lang="es-ES" sz="4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s-ES" sz="4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Materialak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16572395" y="3473624"/>
            <a:ext cx="6948004" cy="51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Irauteko</a:t>
            </a:r>
            <a:endParaRPr lang="es-ES" sz="48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 err="1" smtClean="0"/>
              <a:t>diseinua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8"/>
          <p:cNvSpPr txBox="1"/>
          <p:nvPr/>
        </p:nvSpPr>
        <p:spPr>
          <a:xfrm>
            <a:off x="9815736" y="9971041"/>
            <a:ext cx="7776864" cy="51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Lan-baldintza</a:t>
            </a:r>
            <a:endParaRPr lang="es-ES" sz="48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 err="1" smtClean="0"/>
              <a:t>onak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16572395" y="9971041"/>
            <a:ext cx="6948004" cy="51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lvl="0" algn="ctr">
              <a:lnSpc>
                <a:spcPct val="120000"/>
              </a:lnSpc>
            </a:pPr>
            <a:r>
              <a:rPr lang="en-US" sz="4800" dirty="0" err="1"/>
              <a:t>B</a:t>
            </a:r>
            <a:r>
              <a:rPr lang="en-US" sz="4800" dirty="0" err="1" smtClean="0"/>
              <a:t>errerabiltzea</a:t>
            </a:r>
            <a:r>
              <a:rPr lang="en-US" sz="4800" dirty="0" smtClean="0"/>
              <a:t> </a:t>
            </a:r>
            <a:r>
              <a:rPr lang="en-US" sz="4800" dirty="0"/>
              <a:t>eta </a:t>
            </a:r>
            <a:r>
              <a:rPr lang="en-US" sz="4800" dirty="0" err="1"/>
              <a:t>birziklatzea</a:t>
            </a:r>
            <a:endParaRPr sz="6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22548" y="7181139"/>
            <a:ext cx="2675419" cy="264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2553" y="711078"/>
            <a:ext cx="2712184" cy="264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40695" y="712824"/>
            <a:ext cx="2639100" cy="26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98058" y="7162317"/>
            <a:ext cx="2696679" cy="263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-28805" y="0"/>
            <a:ext cx="10582276" cy="7157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0" tIns="762000" rIns="762000" bIns="7620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FAIRPHONEk</a:t>
            </a:r>
            <a:r>
              <a:rPr lang="en-US" sz="6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dirty="0" smtClean="0">
                <a:solidFill>
                  <a:srgbClr val="FFFFFF"/>
                </a:solidFill>
              </a:rPr>
              <a:t>4 </a:t>
            </a:r>
            <a:r>
              <a:rPr lang="en-US" sz="6800" dirty="0" err="1" smtClean="0">
                <a:solidFill>
                  <a:srgbClr val="FFFFFF"/>
                </a:solidFill>
              </a:rPr>
              <a:t>funtsezko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arloetan</a:t>
            </a:r>
            <a:endParaRPr lang="en-US" sz="6800" dirty="0" smtClean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dirty="0" err="1">
                <a:solidFill>
                  <a:srgbClr val="FFFFFF"/>
                </a:solidFill>
              </a:rPr>
              <a:t>i</a:t>
            </a:r>
            <a:r>
              <a:rPr lang="en-US" sz="6800" dirty="0" err="1" smtClean="0">
                <a:solidFill>
                  <a:srgbClr val="FFFFFF"/>
                </a:solidFill>
              </a:rPr>
              <a:t>zan</a:t>
            </a:r>
            <a:r>
              <a:rPr lang="en-US" sz="6800" dirty="0" smtClean="0">
                <a:solidFill>
                  <a:srgbClr val="FFFFFF"/>
                </a:solidFill>
              </a:rPr>
              <a:t> </a:t>
            </a:r>
            <a:r>
              <a:rPr lang="en-US" sz="6800" dirty="0" err="1" smtClean="0">
                <a:solidFill>
                  <a:srgbClr val="FFFFFF"/>
                </a:solidFill>
              </a:rPr>
              <a:t>nahi</a:t>
            </a:r>
            <a:r>
              <a:rPr lang="en-US" sz="6800" dirty="0" smtClean="0">
                <a:solidFill>
                  <a:srgbClr val="FFFFFF"/>
                </a:solidFill>
              </a:rPr>
              <a:t> du </a:t>
            </a:r>
            <a:r>
              <a:rPr lang="en-US" sz="6800" dirty="0" err="1" smtClean="0">
                <a:solidFill>
                  <a:srgbClr val="FFFFFF"/>
                </a:solidFill>
              </a:rPr>
              <a:t>eragina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9"/>
          <p:cNvSpPr/>
          <p:nvPr/>
        </p:nvSpPr>
        <p:spPr>
          <a:xfrm>
            <a:off x="454696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7802" b="7802"/>
          <a:stretch/>
        </p:blipFill>
        <p:spPr>
          <a:xfrm>
            <a:off x="6560820" y="435168"/>
            <a:ext cx="17152460" cy="1076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904" y="12986155"/>
            <a:ext cx="2573467" cy="35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/>
          <p:cNvSpPr txBox="1"/>
          <p:nvPr/>
        </p:nvSpPr>
        <p:spPr>
          <a:xfrm>
            <a:off x="988316" y="513749"/>
            <a:ext cx="145264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5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 FP 3 ]</a:t>
            </a:r>
            <a:endParaRPr lang="es-ES" sz="35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4458" t="11333" r="38417" b="20667"/>
          <a:stretch/>
        </p:blipFill>
        <p:spPr>
          <a:xfrm>
            <a:off x="3383280" y="513749"/>
            <a:ext cx="9098280" cy="128298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50208" t="22666" r="21167" b="27333"/>
          <a:stretch/>
        </p:blipFill>
        <p:spPr>
          <a:xfrm>
            <a:off x="14547458" y="1123523"/>
            <a:ext cx="7603881" cy="74710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8708" t="16444" r="19542" b="41556"/>
          <a:stretch/>
        </p:blipFill>
        <p:spPr>
          <a:xfrm>
            <a:off x="13395892" y="8983276"/>
            <a:ext cx="10462549" cy="40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72" y="13353909"/>
            <a:ext cx="2573469" cy="3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381" y="6013975"/>
            <a:ext cx="19881419" cy="7909639"/>
          </a:xfrm>
          <a:prstGeom prst="rect">
            <a:avLst/>
          </a:prstGeom>
        </p:spPr>
      </p:pic>
      <p:sp>
        <p:nvSpPr>
          <p:cNvPr id="17" name="Google Shape;252;p39"/>
          <p:cNvSpPr/>
          <p:nvPr/>
        </p:nvSpPr>
        <p:spPr>
          <a:xfrm>
            <a:off x="454696" y="372640"/>
            <a:ext cx="5194884" cy="512980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3;p39"/>
          <p:cNvSpPr/>
          <p:nvPr/>
        </p:nvSpPr>
        <p:spPr>
          <a:xfrm>
            <a:off x="454696" y="372640"/>
            <a:ext cx="2489430" cy="25649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4" y="526608"/>
            <a:ext cx="5774512" cy="60570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84322" y="905888"/>
            <a:ext cx="61734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err="1" smtClean="0">
                <a:solidFill>
                  <a:schemeClr val="bg1"/>
                </a:solidFill>
              </a:rPr>
              <a:t>Lehengo</a:t>
            </a:r>
            <a:r>
              <a:rPr lang="es-ES" sz="6000" dirty="0" smtClean="0">
                <a:solidFill>
                  <a:schemeClr val="bg1"/>
                </a:solidFill>
              </a:rPr>
              <a:t> </a:t>
            </a:r>
            <a:r>
              <a:rPr lang="es-ES" sz="6000" dirty="0" err="1" smtClean="0">
                <a:solidFill>
                  <a:schemeClr val="bg1"/>
                </a:solidFill>
              </a:rPr>
              <a:t>urratsak</a:t>
            </a:r>
            <a:endParaRPr lang="es-E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419</Words>
  <Application>Microsoft Office PowerPoint</Application>
  <PresentationFormat>Personalizado</PresentationFormat>
  <Paragraphs>89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Merriweather Sans</vt:lpstr>
      <vt:lpstr>Arial</vt:lpstr>
      <vt:lpstr>Calibri</vt:lpstr>
      <vt:lpstr>Helvetica Neue</vt:lpstr>
      <vt:lpstr>White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Administrador</dc:creator>
  <cp:lastModifiedBy>Administrador</cp:lastModifiedBy>
  <cp:revision>155</cp:revision>
  <dcterms:modified xsi:type="dcterms:W3CDTF">2021-10-26T17:13:55Z</dcterms:modified>
</cp:coreProperties>
</file>